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63"/>
  </p:notesMasterIdLst>
  <p:sldIdLst>
    <p:sldId id="259" r:id="rId2"/>
    <p:sldId id="262" r:id="rId3"/>
    <p:sldId id="263" r:id="rId4"/>
    <p:sldId id="264" r:id="rId5"/>
    <p:sldId id="265" r:id="rId6"/>
    <p:sldId id="261" r:id="rId7"/>
    <p:sldId id="266" r:id="rId8"/>
    <p:sldId id="267" r:id="rId9"/>
    <p:sldId id="268" r:id="rId10"/>
    <p:sldId id="269" r:id="rId11"/>
    <p:sldId id="270" r:id="rId12"/>
    <p:sldId id="318" r:id="rId13"/>
    <p:sldId id="317" r:id="rId14"/>
    <p:sldId id="274" r:id="rId15"/>
    <p:sldId id="276" r:id="rId16"/>
    <p:sldId id="277" r:id="rId17"/>
    <p:sldId id="278" r:id="rId18"/>
    <p:sldId id="280" r:id="rId19"/>
    <p:sldId id="282" r:id="rId20"/>
    <p:sldId id="342" r:id="rId21"/>
    <p:sldId id="284" r:id="rId22"/>
    <p:sldId id="343" r:id="rId23"/>
    <p:sldId id="344" r:id="rId24"/>
    <p:sldId id="288" r:id="rId25"/>
    <p:sldId id="289" r:id="rId26"/>
    <p:sldId id="290" r:id="rId27"/>
    <p:sldId id="291" r:id="rId28"/>
    <p:sldId id="292" r:id="rId29"/>
    <p:sldId id="293" r:id="rId30"/>
    <p:sldId id="337" r:id="rId31"/>
    <p:sldId id="338" r:id="rId32"/>
    <p:sldId id="345" r:id="rId33"/>
    <p:sldId id="346" r:id="rId34"/>
    <p:sldId id="347" r:id="rId35"/>
    <p:sldId id="299" r:id="rId36"/>
    <p:sldId id="300" r:id="rId37"/>
    <p:sldId id="302" r:id="rId38"/>
    <p:sldId id="303" r:id="rId39"/>
    <p:sldId id="304" r:id="rId40"/>
    <p:sldId id="348" r:id="rId41"/>
    <p:sldId id="306" r:id="rId42"/>
    <p:sldId id="349" r:id="rId43"/>
    <p:sldId id="308" r:id="rId44"/>
    <p:sldId id="350" r:id="rId45"/>
    <p:sldId id="310" r:id="rId46"/>
    <p:sldId id="311" r:id="rId47"/>
    <p:sldId id="319" r:id="rId48"/>
    <p:sldId id="320" r:id="rId49"/>
    <p:sldId id="321" r:id="rId50"/>
    <p:sldId id="312" r:id="rId51"/>
    <p:sldId id="327" r:id="rId52"/>
    <p:sldId id="328" r:id="rId53"/>
    <p:sldId id="331" r:id="rId54"/>
    <p:sldId id="329" r:id="rId55"/>
    <p:sldId id="330" r:id="rId56"/>
    <p:sldId id="322" r:id="rId57"/>
    <p:sldId id="313" r:id="rId58"/>
    <p:sldId id="315" r:id="rId59"/>
    <p:sldId id="260" r:id="rId60"/>
    <p:sldId id="341" r:id="rId61"/>
    <p:sldId id="35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upinski" initials="CS" lastIdx="7" clrIdx="0">
    <p:extLst>
      <p:ext uri="{19B8F6BF-5375-455C-9EA6-DF929625EA0E}">
        <p15:presenceInfo xmlns:p15="http://schemas.microsoft.com/office/powerpoint/2012/main" userId="Christina Supinski" providerId="None"/>
      </p:ext>
    </p:extLst>
  </p:cmAuthor>
  <p:cmAuthor id="2" name="Jennifer Landhuis" initials="JL" lastIdx="33" clrIdx="1">
    <p:extLst>
      <p:ext uri="{19B8F6BF-5375-455C-9EA6-DF929625EA0E}">
        <p15:presenceInfo xmlns:p15="http://schemas.microsoft.com/office/powerpoint/2012/main" userId="b3b2ed050c96ec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259"/>
    <a:srgbClr val="00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2" autoAdjust="0"/>
    <p:restoredTop sz="66148" autoAdjust="0"/>
  </p:normalViewPr>
  <p:slideViewPr>
    <p:cSldViewPr snapToGrid="0">
      <p:cViewPr varScale="1">
        <p:scale>
          <a:sx n="71" d="100"/>
          <a:sy n="71" d="100"/>
        </p:scale>
        <p:origin x="1170" y="72"/>
      </p:cViewPr>
      <p:guideLst/>
    </p:cSldViewPr>
  </p:slideViewPr>
  <p:outlineViewPr>
    <p:cViewPr>
      <p:scale>
        <a:sx n="33" d="100"/>
        <a:sy n="33" d="100"/>
      </p:scale>
      <p:origin x="0" y="-275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7333712639456845"/>
          <c:y val="3.1051938312223793E-2"/>
          <c:w val="0.60853800323869078"/>
          <c:h val="0.82803160940618115"/>
        </c:manualLayout>
      </c:layout>
      <c:barChart>
        <c:barDir val="bar"/>
        <c:grouping val="clustered"/>
        <c:varyColors val="0"/>
        <c:ser>
          <c:idx val="0"/>
          <c:order val="0"/>
          <c:tx>
            <c:strRef>
              <c:f>Sheet1!$B$1</c:f>
              <c:strCache>
                <c:ptCount val="1"/>
                <c:pt idx="0">
                  <c:v>Female victims</c:v>
                </c:pt>
              </c:strCache>
            </c:strRef>
          </c:tx>
          <c:spPr>
            <a:solidFill>
              <a:schemeClr val="accent3">
                <a:shade val="76000"/>
              </a:schemeClr>
            </a:solidFill>
            <a:ln>
              <a:noFill/>
            </a:ln>
            <a:effectLst/>
          </c:spPr>
          <c:invertIfNegative val="0"/>
          <c:dLbls>
            <c:dLbl>
              <c:idx val="0"/>
              <c:layout/>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7D-974E-8AD5-BC2BE7FE32F6}"/>
                </c:ext>
              </c:extLst>
            </c:dLbl>
            <c:dLbl>
              <c:idx val="1"/>
              <c:layout/>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7D-974E-8AD5-BC2BE7FE32F6}"/>
                </c:ext>
              </c:extLst>
            </c:dLbl>
            <c:dLbl>
              <c:idx val="2"/>
              <c:layout/>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7D-974E-8AD5-BC2BE7FE32F6}"/>
                </c:ext>
              </c:extLst>
            </c:dLbl>
            <c:dLbl>
              <c:idx val="3"/>
              <c:layout/>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7D-974E-8AD5-BC2BE7FE32F6}"/>
                </c:ext>
              </c:extLst>
            </c:dLbl>
            <c:dLbl>
              <c:idx val="4"/>
              <c:layout/>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Sheet1!$B$2:$B$6</c:f>
              <c:numCache>
                <c:formatCode>General</c:formatCode>
                <c:ptCount val="5"/>
                <c:pt idx="0" formatCode="0%">
                  <c:v>0.02</c:v>
                </c:pt>
                <c:pt idx="1">
                  <c:v>7</c:v>
                </c:pt>
                <c:pt idx="2">
                  <c:v>15</c:v>
                </c:pt>
                <c:pt idx="3">
                  <c:v>26</c:v>
                </c:pt>
                <c:pt idx="4">
                  <c:v>62</c:v>
                </c:pt>
              </c:numCache>
            </c:numRef>
          </c:val>
          <c:extLst>
            <c:ext xmlns:c16="http://schemas.microsoft.com/office/drawing/2014/chart" uri="{C3380CC4-5D6E-409C-BE32-E72D297353CC}">
              <c16:uniqueId val="{00000005-E77D-974E-8AD5-BC2BE7FE32F6}"/>
            </c:ext>
          </c:extLst>
        </c:ser>
        <c:ser>
          <c:idx val="1"/>
          <c:order val="1"/>
          <c:tx>
            <c:strRef>
              <c:f>Sheet1!$C$1</c:f>
              <c:strCache>
                <c:ptCount val="1"/>
                <c:pt idx="0">
                  <c:v>Male victims</c:v>
                </c:pt>
              </c:strCache>
            </c:strRef>
          </c:tx>
          <c:spPr>
            <a:solidFill>
              <a:schemeClr val="accent1"/>
            </a:solidFill>
            <a:ln>
              <a:noFill/>
            </a:ln>
            <a:effectLst/>
          </c:spPr>
          <c:invertIfNegative val="0"/>
          <c:dLbls>
            <c:dLbl>
              <c:idx val="0"/>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7D-974E-8AD5-BC2BE7FE32F6}"/>
                </c:ext>
              </c:extLst>
            </c:dLbl>
            <c:dLbl>
              <c:idx val="1"/>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7D-974E-8AD5-BC2BE7FE32F6}"/>
                </c:ext>
              </c:extLst>
            </c:dLbl>
            <c:dLbl>
              <c:idx val="2"/>
              <c:layout/>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7D-974E-8AD5-BC2BE7FE32F6}"/>
                </c:ext>
              </c:extLst>
            </c:dLbl>
            <c:dLbl>
              <c:idx val="3"/>
              <c:layout/>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7D-974E-8AD5-BC2BE7FE32F6}"/>
                </c:ext>
              </c:extLst>
            </c:dLbl>
            <c:dLbl>
              <c:idx val="4"/>
              <c:layout/>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Sheet1!$C$2:$C$6</c:f>
              <c:numCache>
                <c:formatCode>General</c:formatCode>
                <c:ptCount val="5"/>
                <c:pt idx="0">
                  <c:v>3</c:v>
                </c:pt>
                <c:pt idx="1">
                  <c:v>11</c:v>
                </c:pt>
                <c:pt idx="2">
                  <c:v>17</c:v>
                </c:pt>
                <c:pt idx="3">
                  <c:v>37</c:v>
                </c:pt>
                <c:pt idx="4">
                  <c:v>43</c:v>
                </c:pt>
              </c:numCache>
            </c:numRef>
          </c:val>
          <c:extLst>
            <c:ext xmlns:c16="http://schemas.microsoft.com/office/drawing/2014/chart" uri="{C3380CC4-5D6E-409C-BE32-E72D297353CC}">
              <c16:uniqueId val="{0000000B-E77D-974E-8AD5-BC2BE7FE32F6}"/>
            </c:ext>
          </c:extLst>
        </c:ser>
        <c:dLbls>
          <c:showLegendKey val="0"/>
          <c:showVal val="0"/>
          <c:showCatName val="0"/>
          <c:showSerName val="0"/>
          <c:showPercent val="0"/>
          <c:showBubbleSize val="0"/>
        </c:dLbls>
        <c:gapWidth val="182"/>
        <c:axId val="1100764256"/>
        <c:axId val="1100757120"/>
      </c:barChart>
      <c:catAx>
        <c:axId val="110076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959"/>
                </a:solidFill>
                <a:latin typeface="Brandon Grotesque Medium" panose="020B0603020203060202" pitchFamily="34" charset="0"/>
                <a:ea typeface="+mn-ea"/>
                <a:cs typeface="+mn-cs"/>
              </a:defRPr>
            </a:pPr>
            <a:endParaRPr lang="en-US"/>
          </a:p>
        </c:txPr>
        <c:crossAx val="1100757120"/>
        <c:crosses val="autoZero"/>
        <c:auto val="1"/>
        <c:lblAlgn val="ctr"/>
        <c:lblOffset val="100"/>
        <c:noMultiLvlLbl val="0"/>
      </c:catAx>
      <c:valAx>
        <c:axId val="110075712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00764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002D5D"/>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0821014308695289"/>
          <c:y val="2.5053051879153403E-2"/>
          <c:w val="0.42157480314960633"/>
          <c:h val="0.81949768247054222"/>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523-4EC1-9BE5-F98CD08A0DE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4523-4EC1-9BE5-F98CD08A0DE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4523-4EC1-9BE5-F98CD08A0DE9}"/>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23-4EC1-9BE5-F98CD08A0DE9}"/>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523-4EC1-9BE5-F98CD08A0DE9}"/>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23-4EC1-9BE5-F98CD08A0DE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Opened/closed accounts</c:v>
                </c:pt>
                <c:pt idx="1">
                  <c:v>Took money from accounts</c:v>
                </c:pt>
                <c:pt idx="2">
                  <c:v>Charged items to credit card</c:v>
                </c:pt>
              </c:strCache>
            </c:strRef>
          </c:cat>
          <c:val>
            <c:numRef>
              <c:f>Sheet1!$B$2:$B$4</c:f>
              <c:numCache>
                <c:formatCode>0%</c:formatCode>
                <c:ptCount val="3"/>
                <c:pt idx="0">
                  <c:v>0.54300000000000004</c:v>
                </c:pt>
                <c:pt idx="1">
                  <c:v>0.51500000000000001</c:v>
                </c:pt>
                <c:pt idx="2">
                  <c:v>0.29799999999999999</c:v>
                </c:pt>
              </c:numCache>
            </c:numRef>
          </c:val>
          <c:extLst>
            <c:ext xmlns:c16="http://schemas.microsoft.com/office/drawing/2014/chart" uri="{C3380CC4-5D6E-409C-BE32-E72D297353CC}">
              <c16:uniqueId val="{00000006-4523-4EC1-9BE5-F98CD08A0DE9}"/>
            </c:ext>
          </c:extLst>
        </c:ser>
        <c:dLbls>
          <c:showLegendKey val="0"/>
          <c:showVal val="0"/>
          <c:showCatName val="0"/>
          <c:showSerName val="0"/>
          <c:showPercent val="0"/>
          <c:showBubbleSize val="0"/>
        </c:dLbls>
        <c:gapWidth val="150"/>
        <c:axId val="-1024142576"/>
        <c:axId val="-1024143120"/>
      </c:barChart>
      <c:catAx>
        <c:axId val="-1024142576"/>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rgbClr val="002D59"/>
                </a:solidFill>
                <a:latin typeface="Brandon Grotesque Bold"/>
                <a:ea typeface="+mn-ea"/>
                <a:cs typeface="+mn-cs"/>
              </a:defRPr>
            </a:pPr>
            <a:endParaRPr lang="en-US"/>
          </a:p>
        </c:txPr>
        <c:crossAx val="-1024143120"/>
        <c:crosses val="autoZero"/>
        <c:auto val="1"/>
        <c:lblAlgn val="ctr"/>
        <c:lblOffset val="100"/>
        <c:noMultiLvlLbl val="0"/>
      </c:catAx>
      <c:valAx>
        <c:axId val="-1024143120"/>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241425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10561-BC4F-41C0-A96A-F36607CEE8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FB4EDD6-EFD4-4491-AD9F-51FEF8A43BFB}">
      <dgm:prSet phldrT="[Text]" custT="1"/>
      <dgm:spPr>
        <a:solidFill>
          <a:srgbClr val="002D5D"/>
        </a:solidFill>
        <a:ln>
          <a:solidFill>
            <a:schemeClr val="tx1"/>
          </a:solidFill>
        </a:ln>
      </dgm:spPr>
      <dgm:t>
        <a:bodyPr/>
        <a:lstStyle/>
        <a:p>
          <a:r>
            <a:rPr lang="en-US" sz="2800" dirty="0">
              <a:solidFill>
                <a:schemeClr val="bg1"/>
              </a:solidFill>
            </a:rPr>
            <a:t>Federal</a:t>
          </a:r>
        </a:p>
      </dgm:t>
    </dgm:pt>
    <dgm:pt modelId="{23FD08CB-1C5E-48C3-A3C9-EAEA31C7634C}" type="parTrans" cxnId="{1D8F5A6D-D1F9-4917-8EC6-875E579C5E49}">
      <dgm:prSet/>
      <dgm:spPr/>
      <dgm:t>
        <a:bodyPr/>
        <a:lstStyle/>
        <a:p>
          <a:endParaRPr lang="en-US" sz="2800"/>
        </a:p>
      </dgm:t>
    </dgm:pt>
    <dgm:pt modelId="{F4107BF3-D908-4347-9D35-4C033B4FF5E4}" type="sibTrans" cxnId="{1D8F5A6D-D1F9-4917-8EC6-875E579C5E49}">
      <dgm:prSet/>
      <dgm:spPr>
        <a:ln>
          <a:solidFill>
            <a:schemeClr val="accent1"/>
          </a:solidFill>
        </a:ln>
      </dgm:spPr>
      <dgm:t>
        <a:bodyPr/>
        <a:lstStyle/>
        <a:p>
          <a:endParaRPr lang="en-US" sz="2800"/>
        </a:p>
      </dgm:t>
    </dgm:pt>
    <dgm:pt modelId="{BF6E1ABF-B8BA-49A6-A9F7-E930B343043D}">
      <dgm:prSet phldrT="[Text]" custT="1"/>
      <dgm:spPr>
        <a:solidFill>
          <a:srgbClr val="002D5D"/>
        </a:solidFill>
        <a:ln>
          <a:solidFill>
            <a:schemeClr val="tx1"/>
          </a:solidFill>
        </a:ln>
      </dgm:spPr>
      <dgm:t>
        <a:bodyPr/>
        <a:lstStyle/>
        <a:p>
          <a:r>
            <a:rPr lang="en-US" sz="2800" dirty="0">
              <a:solidFill>
                <a:schemeClr val="bg1"/>
              </a:solidFill>
            </a:rPr>
            <a:t>All 50 States; District of Columbia; U.S. Territories</a:t>
          </a:r>
        </a:p>
      </dgm:t>
    </dgm:pt>
    <dgm:pt modelId="{027DB4D9-EEED-4B22-A528-40664F161B5F}" type="parTrans" cxnId="{7A5DAA94-B2C5-49C3-B560-6AC01E950579}">
      <dgm:prSet/>
      <dgm:spPr/>
      <dgm:t>
        <a:bodyPr/>
        <a:lstStyle/>
        <a:p>
          <a:endParaRPr lang="en-US" sz="2800"/>
        </a:p>
      </dgm:t>
    </dgm:pt>
    <dgm:pt modelId="{F3B33DFF-6F36-443A-9D22-50F01180AA70}" type="sibTrans" cxnId="{7A5DAA94-B2C5-49C3-B560-6AC01E950579}">
      <dgm:prSet/>
      <dgm:spPr/>
      <dgm:t>
        <a:bodyPr/>
        <a:lstStyle/>
        <a:p>
          <a:endParaRPr lang="en-US" sz="2800"/>
        </a:p>
      </dgm:t>
    </dgm:pt>
    <dgm:pt modelId="{AB5F0810-21F8-4A20-B412-19B0B95BBAB5}">
      <dgm:prSet phldrT="[Text]" custT="1"/>
      <dgm:spPr>
        <a:solidFill>
          <a:srgbClr val="002D5D"/>
        </a:solidFill>
        <a:ln>
          <a:solidFill>
            <a:schemeClr val="tx1"/>
          </a:solidFill>
        </a:ln>
      </dgm:spPr>
      <dgm:t>
        <a:bodyPr/>
        <a:lstStyle/>
        <a:p>
          <a:r>
            <a:rPr lang="en-US" sz="2800" dirty="0" smtClean="0">
              <a:solidFill>
                <a:schemeClr val="bg1"/>
              </a:solidFill>
            </a:rPr>
            <a:t>Uniform Code of Military Justice</a:t>
          </a:r>
          <a:endParaRPr lang="en-US" sz="2800" dirty="0">
            <a:solidFill>
              <a:schemeClr val="bg1"/>
            </a:solidFill>
          </a:endParaRPr>
        </a:p>
      </dgm:t>
    </dgm:pt>
    <dgm:pt modelId="{05B039DD-C60A-4B43-A2A4-02C13ECF9A43}" type="parTrans" cxnId="{1E735691-B60B-40F8-B4A5-23AECC10D558}">
      <dgm:prSet/>
      <dgm:spPr/>
      <dgm:t>
        <a:bodyPr/>
        <a:lstStyle/>
        <a:p>
          <a:endParaRPr lang="en-US" sz="2800"/>
        </a:p>
      </dgm:t>
    </dgm:pt>
    <dgm:pt modelId="{8CD7CA6A-7B6A-42BA-AE36-126FA2B4CFF1}" type="sibTrans" cxnId="{1E735691-B60B-40F8-B4A5-23AECC10D558}">
      <dgm:prSet/>
      <dgm:spPr/>
      <dgm:t>
        <a:bodyPr/>
        <a:lstStyle/>
        <a:p>
          <a:endParaRPr lang="en-US" sz="2800"/>
        </a:p>
      </dgm:t>
    </dgm:pt>
    <dgm:pt modelId="{36DBBEEA-3600-4BCE-AA2E-A13CEDADDA75}">
      <dgm:prSet phldrT="[Text]" custT="1"/>
      <dgm:spPr>
        <a:solidFill>
          <a:srgbClr val="002D5D"/>
        </a:solidFill>
        <a:ln>
          <a:solidFill>
            <a:schemeClr val="tx1"/>
          </a:solidFill>
        </a:ln>
      </dgm:spPr>
      <dgm:t>
        <a:bodyPr/>
        <a:lstStyle/>
        <a:p>
          <a:r>
            <a:rPr lang="en-US" sz="2800" dirty="0">
              <a:solidFill>
                <a:schemeClr val="bg1"/>
              </a:solidFill>
            </a:rPr>
            <a:t>Tribal Codes</a:t>
          </a:r>
        </a:p>
      </dgm:t>
    </dgm:pt>
    <dgm:pt modelId="{4D358815-5CF1-4F34-A54F-937A9EC28765}" type="parTrans" cxnId="{1AC26053-F75B-48E8-BE8C-EA68E70FA1D3}">
      <dgm:prSet/>
      <dgm:spPr/>
      <dgm:t>
        <a:bodyPr/>
        <a:lstStyle/>
        <a:p>
          <a:endParaRPr lang="en-US" sz="2800"/>
        </a:p>
      </dgm:t>
    </dgm:pt>
    <dgm:pt modelId="{B1EDB716-9773-4EAA-9B5B-FF6FFA4319AF}" type="sibTrans" cxnId="{1AC26053-F75B-48E8-BE8C-EA68E70FA1D3}">
      <dgm:prSet/>
      <dgm:spPr/>
      <dgm:t>
        <a:bodyPr/>
        <a:lstStyle/>
        <a:p>
          <a:endParaRPr lang="en-US" sz="2800"/>
        </a:p>
      </dgm:t>
    </dgm:pt>
    <dgm:pt modelId="{68FC61AE-C607-418E-AB2D-0CAB44F4F1A1}" type="pres">
      <dgm:prSet presAssocID="{E9610561-BC4F-41C0-A96A-F36607CEE892}" presName="Name0" presStyleCnt="0">
        <dgm:presLayoutVars>
          <dgm:chMax val="7"/>
          <dgm:chPref val="7"/>
          <dgm:dir/>
        </dgm:presLayoutVars>
      </dgm:prSet>
      <dgm:spPr/>
      <dgm:t>
        <a:bodyPr/>
        <a:lstStyle/>
        <a:p>
          <a:endParaRPr lang="en-US"/>
        </a:p>
      </dgm:t>
    </dgm:pt>
    <dgm:pt modelId="{CD525D77-D405-439B-91C5-B48638D56884}" type="pres">
      <dgm:prSet presAssocID="{E9610561-BC4F-41C0-A96A-F36607CEE892}" presName="Name1" presStyleCnt="0"/>
      <dgm:spPr/>
    </dgm:pt>
    <dgm:pt modelId="{C0D6A13C-799F-41E9-B48E-EAA1DB77CD31}" type="pres">
      <dgm:prSet presAssocID="{E9610561-BC4F-41C0-A96A-F36607CEE892}" presName="cycle" presStyleCnt="0"/>
      <dgm:spPr/>
    </dgm:pt>
    <dgm:pt modelId="{36FD1813-29C4-4567-8CD8-EE4095496C03}" type="pres">
      <dgm:prSet presAssocID="{E9610561-BC4F-41C0-A96A-F36607CEE892}" presName="srcNode" presStyleLbl="node1" presStyleIdx="0" presStyleCnt="4"/>
      <dgm:spPr/>
    </dgm:pt>
    <dgm:pt modelId="{F2542711-F461-498E-99C0-04E30CB6EB9F}" type="pres">
      <dgm:prSet presAssocID="{E9610561-BC4F-41C0-A96A-F36607CEE892}" presName="conn" presStyleLbl="parChTrans1D2" presStyleIdx="0" presStyleCnt="1"/>
      <dgm:spPr/>
      <dgm:t>
        <a:bodyPr/>
        <a:lstStyle/>
        <a:p>
          <a:endParaRPr lang="en-US"/>
        </a:p>
      </dgm:t>
    </dgm:pt>
    <dgm:pt modelId="{69B48B0E-248E-4E51-8638-4BF4AE0926F6}" type="pres">
      <dgm:prSet presAssocID="{E9610561-BC4F-41C0-A96A-F36607CEE892}" presName="extraNode" presStyleLbl="node1" presStyleIdx="0" presStyleCnt="4"/>
      <dgm:spPr/>
    </dgm:pt>
    <dgm:pt modelId="{0AC67986-DBA9-4F6C-8FD9-6138D45E8D52}" type="pres">
      <dgm:prSet presAssocID="{E9610561-BC4F-41C0-A96A-F36607CEE892}" presName="dstNode" presStyleLbl="node1" presStyleIdx="0" presStyleCnt="4"/>
      <dgm:spPr/>
    </dgm:pt>
    <dgm:pt modelId="{CB9E8046-D43F-40B1-952B-2B4F9489A59A}" type="pres">
      <dgm:prSet presAssocID="{9FB4EDD6-EFD4-4491-AD9F-51FEF8A43BFB}" presName="text_1" presStyleLbl="node1" presStyleIdx="0" presStyleCnt="4">
        <dgm:presLayoutVars>
          <dgm:bulletEnabled val="1"/>
        </dgm:presLayoutVars>
      </dgm:prSet>
      <dgm:spPr/>
      <dgm:t>
        <a:bodyPr/>
        <a:lstStyle/>
        <a:p>
          <a:endParaRPr lang="en-US"/>
        </a:p>
      </dgm:t>
    </dgm:pt>
    <dgm:pt modelId="{E8521D70-87BE-4E07-AD1A-F6DD87C974DD}" type="pres">
      <dgm:prSet presAssocID="{9FB4EDD6-EFD4-4491-AD9F-51FEF8A43BFB}" presName="accent_1" presStyleCnt="0"/>
      <dgm:spPr/>
    </dgm:pt>
    <dgm:pt modelId="{CC3D92E4-2DED-4CFC-B8C0-9E77A80C621D}" type="pres">
      <dgm:prSet presAssocID="{9FB4EDD6-EFD4-4491-AD9F-51FEF8A43BFB}" presName="accentRepeatNode" presStyleLbl="solidFgAcc1" presStyleIdx="0" presStyleCnt="4"/>
      <dgm:spPr>
        <a:solidFill>
          <a:srgbClr val="99A3BB"/>
        </a:solidFill>
        <a:ln>
          <a:solidFill>
            <a:srgbClr val="002D5D"/>
          </a:solidFill>
        </a:ln>
      </dgm:spPr>
    </dgm:pt>
    <dgm:pt modelId="{CACB6BD3-421A-4005-AD2E-81BDB8F82B70}" type="pres">
      <dgm:prSet presAssocID="{BF6E1ABF-B8BA-49A6-A9F7-E930B343043D}" presName="text_2" presStyleLbl="node1" presStyleIdx="1" presStyleCnt="4" custScaleY="181995">
        <dgm:presLayoutVars>
          <dgm:bulletEnabled val="1"/>
        </dgm:presLayoutVars>
      </dgm:prSet>
      <dgm:spPr/>
      <dgm:t>
        <a:bodyPr/>
        <a:lstStyle/>
        <a:p>
          <a:endParaRPr lang="en-US"/>
        </a:p>
      </dgm:t>
    </dgm:pt>
    <dgm:pt modelId="{718BE314-AF9D-4002-B0F6-FD661C095264}" type="pres">
      <dgm:prSet presAssocID="{BF6E1ABF-B8BA-49A6-A9F7-E930B343043D}" presName="accent_2" presStyleCnt="0"/>
      <dgm:spPr/>
    </dgm:pt>
    <dgm:pt modelId="{6C964826-330F-4FE7-96AB-0E05E7CB5A29}" type="pres">
      <dgm:prSet presAssocID="{BF6E1ABF-B8BA-49A6-A9F7-E930B343043D}" presName="accentRepeatNode" presStyleLbl="solidFgAcc1" presStyleIdx="1" presStyleCnt="4"/>
      <dgm:spPr>
        <a:solidFill>
          <a:srgbClr val="99A3BB"/>
        </a:solidFill>
        <a:ln>
          <a:solidFill>
            <a:srgbClr val="002D5D"/>
          </a:solidFill>
        </a:ln>
      </dgm:spPr>
    </dgm:pt>
    <dgm:pt modelId="{7AF7095B-2966-4D89-A978-2252FE20AE98}" type="pres">
      <dgm:prSet presAssocID="{36DBBEEA-3600-4BCE-AA2E-A13CEDADDA75}" presName="text_3" presStyleLbl="node1" presStyleIdx="2" presStyleCnt="4" custScaleY="100000" custLinFactNeighborY="12865">
        <dgm:presLayoutVars>
          <dgm:bulletEnabled val="1"/>
        </dgm:presLayoutVars>
      </dgm:prSet>
      <dgm:spPr/>
      <dgm:t>
        <a:bodyPr/>
        <a:lstStyle/>
        <a:p>
          <a:endParaRPr lang="en-US"/>
        </a:p>
      </dgm:t>
    </dgm:pt>
    <dgm:pt modelId="{E412DE4B-34AF-4E09-A18E-575C5DC5C5A7}" type="pres">
      <dgm:prSet presAssocID="{36DBBEEA-3600-4BCE-AA2E-A13CEDADDA75}" presName="accent_3" presStyleCnt="0"/>
      <dgm:spPr/>
    </dgm:pt>
    <dgm:pt modelId="{C9C7780A-74FC-4AE2-B275-FB1449473F58}" type="pres">
      <dgm:prSet presAssocID="{36DBBEEA-3600-4BCE-AA2E-A13CEDADDA75}" presName="accentRepeatNode" presStyleLbl="solidFgAcc1" presStyleIdx="2" presStyleCnt="4" custScaleY="100000" custLinFactNeighborX="3703" custLinFactNeighborY="1632"/>
      <dgm:spPr>
        <a:solidFill>
          <a:srgbClr val="99A3BB"/>
        </a:solidFill>
        <a:ln>
          <a:solidFill>
            <a:srgbClr val="002D5D"/>
          </a:solidFill>
        </a:ln>
      </dgm:spPr>
    </dgm:pt>
    <dgm:pt modelId="{9AF6D308-E636-4E5A-93B3-1C877EA0B3D2}" type="pres">
      <dgm:prSet presAssocID="{AB5F0810-21F8-4A20-B412-19B0B95BBAB5}" presName="text_4" presStyleLbl="node1" presStyleIdx="3" presStyleCnt="4">
        <dgm:presLayoutVars>
          <dgm:bulletEnabled val="1"/>
        </dgm:presLayoutVars>
      </dgm:prSet>
      <dgm:spPr/>
      <dgm:t>
        <a:bodyPr/>
        <a:lstStyle/>
        <a:p>
          <a:endParaRPr lang="en-US"/>
        </a:p>
      </dgm:t>
    </dgm:pt>
    <dgm:pt modelId="{C3A983A0-1CF6-4231-8D08-19E8D310429D}" type="pres">
      <dgm:prSet presAssocID="{AB5F0810-21F8-4A20-B412-19B0B95BBAB5}" presName="accent_4" presStyleCnt="0"/>
      <dgm:spPr/>
    </dgm:pt>
    <dgm:pt modelId="{4430B6F6-F507-45CB-8426-C394B6D2579C}" type="pres">
      <dgm:prSet presAssocID="{AB5F0810-21F8-4A20-B412-19B0B95BBAB5}" presName="accentRepeatNode" presStyleLbl="solidFgAcc1" presStyleIdx="3" presStyleCnt="4"/>
      <dgm:spPr>
        <a:solidFill>
          <a:srgbClr val="99A3BB"/>
        </a:solidFill>
        <a:ln>
          <a:solidFill>
            <a:srgbClr val="002D5D"/>
          </a:solidFill>
        </a:ln>
      </dgm:spPr>
    </dgm:pt>
  </dgm:ptLst>
  <dgm:cxnLst>
    <dgm:cxn modelId="{AEC0AAC7-5B4C-4484-A12E-B388B8C66A60}" type="presOf" srcId="{AB5F0810-21F8-4A20-B412-19B0B95BBAB5}" destId="{9AF6D308-E636-4E5A-93B3-1C877EA0B3D2}" srcOrd="0" destOrd="0" presId="urn:microsoft.com/office/officeart/2008/layout/VerticalCurvedList"/>
    <dgm:cxn modelId="{1D8F5A6D-D1F9-4917-8EC6-875E579C5E49}" srcId="{E9610561-BC4F-41C0-A96A-F36607CEE892}" destId="{9FB4EDD6-EFD4-4491-AD9F-51FEF8A43BFB}" srcOrd="0" destOrd="0" parTransId="{23FD08CB-1C5E-48C3-A3C9-EAEA31C7634C}" sibTransId="{F4107BF3-D908-4347-9D35-4C033B4FF5E4}"/>
    <dgm:cxn modelId="{0659AC30-B0E8-45CA-9209-9276C4394FC8}" type="presOf" srcId="{9FB4EDD6-EFD4-4491-AD9F-51FEF8A43BFB}" destId="{CB9E8046-D43F-40B1-952B-2B4F9489A59A}" srcOrd="0" destOrd="0" presId="urn:microsoft.com/office/officeart/2008/layout/VerticalCurvedList"/>
    <dgm:cxn modelId="{DD9D4C3B-9399-4904-AE69-E70C8297A4D9}" type="presOf" srcId="{E9610561-BC4F-41C0-A96A-F36607CEE892}" destId="{68FC61AE-C607-418E-AB2D-0CAB44F4F1A1}" srcOrd="0" destOrd="0" presId="urn:microsoft.com/office/officeart/2008/layout/VerticalCurvedList"/>
    <dgm:cxn modelId="{1C0B0019-15F4-4CAE-A8D2-8D410C838196}" type="presOf" srcId="{F4107BF3-D908-4347-9D35-4C033B4FF5E4}" destId="{F2542711-F461-498E-99C0-04E30CB6EB9F}" srcOrd="0" destOrd="0" presId="urn:microsoft.com/office/officeart/2008/layout/VerticalCurvedList"/>
    <dgm:cxn modelId="{1E735691-B60B-40F8-B4A5-23AECC10D558}" srcId="{E9610561-BC4F-41C0-A96A-F36607CEE892}" destId="{AB5F0810-21F8-4A20-B412-19B0B95BBAB5}" srcOrd="3" destOrd="0" parTransId="{05B039DD-C60A-4B43-A2A4-02C13ECF9A43}" sibTransId="{8CD7CA6A-7B6A-42BA-AE36-126FA2B4CFF1}"/>
    <dgm:cxn modelId="{96CBF3A4-178A-4048-BF85-EA240F074C53}" type="presOf" srcId="{BF6E1ABF-B8BA-49A6-A9F7-E930B343043D}" destId="{CACB6BD3-421A-4005-AD2E-81BDB8F82B70}" srcOrd="0" destOrd="0" presId="urn:microsoft.com/office/officeart/2008/layout/VerticalCurvedList"/>
    <dgm:cxn modelId="{7A5DAA94-B2C5-49C3-B560-6AC01E950579}" srcId="{E9610561-BC4F-41C0-A96A-F36607CEE892}" destId="{BF6E1ABF-B8BA-49A6-A9F7-E930B343043D}" srcOrd="1" destOrd="0" parTransId="{027DB4D9-EEED-4B22-A528-40664F161B5F}" sibTransId="{F3B33DFF-6F36-443A-9D22-50F01180AA70}"/>
    <dgm:cxn modelId="{AD47C40B-2B70-4FCF-A30D-AE331228568F}" type="presOf" srcId="{36DBBEEA-3600-4BCE-AA2E-A13CEDADDA75}" destId="{7AF7095B-2966-4D89-A978-2252FE20AE98}" srcOrd="0" destOrd="0" presId="urn:microsoft.com/office/officeart/2008/layout/VerticalCurvedList"/>
    <dgm:cxn modelId="{1AC26053-F75B-48E8-BE8C-EA68E70FA1D3}" srcId="{E9610561-BC4F-41C0-A96A-F36607CEE892}" destId="{36DBBEEA-3600-4BCE-AA2E-A13CEDADDA75}" srcOrd="2" destOrd="0" parTransId="{4D358815-5CF1-4F34-A54F-937A9EC28765}" sibTransId="{B1EDB716-9773-4EAA-9B5B-FF6FFA4319AF}"/>
    <dgm:cxn modelId="{B601E614-1FD5-4392-B86B-391937F01E8F}" type="presParOf" srcId="{68FC61AE-C607-418E-AB2D-0CAB44F4F1A1}" destId="{CD525D77-D405-439B-91C5-B48638D56884}" srcOrd="0" destOrd="0" presId="urn:microsoft.com/office/officeart/2008/layout/VerticalCurvedList"/>
    <dgm:cxn modelId="{190208D4-CE71-41F2-AE55-1533CA2C85D7}" type="presParOf" srcId="{CD525D77-D405-439B-91C5-B48638D56884}" destId="{C0D6A13C-799F-41E9-B48E-EAA1DB77CD31}" srcOrd="0" destOrd="0" presId="urn:microsoft.com/office/officeart/2008/layout/VerticalCurvedList"/>
    <dgm:cxn modelId="{B4F22E5A-A39A-4B95-B9F0-A7B033DD70D9}" type="presParOf" srcId="{C0D6A13C-799F-41E9-B48E-EAA1DB77CD31}" destId="{36FD1813-29C4-4567-8CD8-EE4095496C03}" srcOrd="0" destOrd="0" presId="urn:microsoft.com/office/officeart/2008/layout/VerticalCurvedList"/>
    <dgm:cxn modelId="{0A79DC86-ED52-4057-A3EA-238C53D066CF}" type="presParOf" srcId="{C0D6A13C-799F-41E9-B48E-EAA1DB77CD31}" destId="{F2542711-F461-498E-99C0-04E30CB6EB9F}" srcOrd="1" destOrd="0" presId="urn:microsoft.com/office/officeart/2008/layout/VerticalCurvedList"/>
    <dgm:cxn modelId="{55E75901-B81B-4281-AF1C-AC4823D014B1}" type="presParOf" srcId="{C0D6A13C-799F-41E9-B48E-EAA1DB77CD31}" destId="{69B48B0E-248E-4E51-8638-4BF4AE0926F6}" srcOrd="2" destOrd="0" presId="urn:microsoft.com/office/officeart/2008/layout/VerticalCurvedList"/>
    <dgm:cxn modelId="{1A8000C4-824B-44B1-9890-E8A1273213B1}" type="presParOf" srcId="{C0D6A13C-799F-41E9-B48E-EAA1DB77CD31}" destId="{0AC67986-DBA9-4F6C-8FD9-6138D45E8D52}" srcOrd="3" destOrd="0" presId="urn:microsoft.com/office/officeart/2008/layout/VerticalCurvedList"/>
    <dgm:cxn modelId="{EEDA134D-5B50-4073-ABED-ED6D118E4B7C}" type="presParOf" srcId="{CD525D77-D405-439B-91C5-B48638D56884}" destId="{CB9E8046-D43F-40B1-952B-2B4F9489A59A}" srcOrd="1" destOrd="0" presId="urn:microsoft.com/office/officeart/2008/layout/VerticalCurvedList"/>
    <dgm:cxn modelId="{1E6D583E-3B15-4154-86C5-DC53442066B5}" type="presParOf" srcId="{CD525D77-D405-439B-91C5-B48638D56884}" destId="{E8521D70-87BE-4E07-AD1A-F6DD87C974DD}" srcOrd="2" destOrd="0" presId="urn:microsoft.com/office/officeart/2008/layout/VerticalCurvedList"/>
    <dgm:cxn modelId="{F5D6785E-C7CC-4035-B677-F972624756D0}" type="presParOf" srcId="{E8521D70-87BE-4E07-AD1A-F6DD87C974DD}" destId="{CC3D92E4-2DED-4CFC-B8C0-9E77A80C621D}" srcOrd="0" destOrd="0" presId="urn:microsoft.com/office/officeart/2008/layout/VerticalCurvedList"/>
    <dgm:cxn modelId="{9388991F-63AE-492C-8B2D-7B0D677FB4F1}" type="presParOf" srcId="{CD525D77-D405-439B-91C5-B48638D56884}" destId="{CACB6BD3-421A-4005-AD2E-81BDB8F82B70}" srcOrd="3" destOrd="0" presId="urn:microsoft.com/office/officeart/2008/layout/VerticalCurvedList"/>
    <dgm:cxn modelId="{F2356728-2698-4C55-B4E6-297149D44DC7}" type="presParOf" srcId="{CD525D77-D405-439B-91C5-B48638D56884}" destId="{718BE314-AF9D-4002-B0F6-FD661C095264}" srcOrd="4" destOrd="0" presId="urn:microsoft.com/office/officeart/2008/layout/VerticalCurvedList"/>
    <dgm:cxn modelId="{B83E5ADF-2E2A-4EF7-87F7-C9067ECCA7AD}" type="presParOf" srcId="{718BE314-AF9D-4002-B0F6-FD661C095264}" destId="{6C964826-330F-4FE7-96AB-0E05E7CB5A29}" srcOrd="0" destOrd="0" presId="urn:microsoft.com/office/officeart/2008/layout/VerticalCurvedList"/>
    <dgm:cxn modelId="{DAA3ABD0-C85B-4D0C-8943-FCCDC7D9673B}" type="presParOf" srcId="{CD525D77-D405-439B-91C5-B48638D56884}" destId="{7AF7095B-2966-4D89-A978-2252FE20AE98}" srcOrd="5" destOrd="0" presId="urn:microsoft.com/office/officeart/2008/layout/VerticalCurvedList"/>
    <dgm:cxn modelId="{9C1335EC-3BB6-4C59-A96B-5253CADFF996}" type="presParOf" srcId="{CD525D77-D405-439B-91C5-B48638D56884}" destId="{E412DE4B-34AF-4E09-A18E-575C5DC5C5A7}" srcOrd="6" destOrd="0" presId="urn:microsoft.com/office/officeart/2008/layout/VerticalCurvedList"/>
    <dgm:cxn modelId="{1CAB1B6F-63F3-4F66-994E-810966607594}" type="presParOf" srcId="{E412DE4B-34AF-4E09-A18E-575C5DC5C5A7}" destId="{C9C7780A-74FC-4AE2-B275-FB1449473F58}" srcOrd="0" destOrd="0" presId="urn:microsoft.com/office/officeart/2008/layout/VerticalCurvedList"/>
    <dgm:cxn modelId="{8907779E-717C-4E48-800C-6578E681CF3C}" type="presParOf" srcId="{CD525D77-D405-439B-91C5-B48638D56884}" destId="{9AF6D308-E636-4E5A-93B3-1C877EA0B3D2}" srcOrd="7" destOrd="0" presId="urn:microsoft.com/office/officeart/2008/layout/VerticalCurvedList"/>
    <dgm:cxn modelId="{676E1867-4410-47B9-A418-8BF759D2F47B}" type="presParOf" srcId="{CD525D77-D405-439B-91C5-B48638D56884}" destId="{C3A983A0-1CF6-4231-8D08-19E8D310429D}" srcOrd="8" destOrd="0" presId="urn:microsoft.com/office/officeart/2008/layout/VerticalCurvedList"/>
    <dgm:cxn modelId="{CC095B2E-7792-4BCE-84AC-AD2CBE276FA9}" type="presParOf" srcId="{C3A983A0-1CF6-4231-8D08-19E8D310429D}" destId="{4430B6F6-F507-45CB-8426-C394B6D257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C035C-9456-9041-91D0-07A061DB5BE2}"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1F9F2BE3-3E01-854D-A6BA-BBF71945E43B}">
      <dgm:prSet phldrT="[Text]" custT="1"/>
      <dgm:spPr/>
      <dgm:t>
        <a:bodyPr/>
        <a:lstStyle/>
        <a:p>
          <a:r>
            <a:rPr lang="en-US" sz="3600" dirty="0">
              <a:latin typeface="Brandon Grotesque Medium" panose="020B0603020203060202" pitchFamily="34" charset="0"/>
            </a:rPr>
            <a:t>Seeking Affection </a:t>
          </a:r>
        </a:p>
      </dgm:t>
    </dgm:pt>
    <dgm:pt modelId="{AD9419EE-4D97-0545-BA5E-C2D10E9E2F2D}" type="parTrans" cxnId="{CB38E5B2-E68C-1048-8A79-7600DCC337CE}">
      <dgm:prSet/>
      <dgm:spPr/>
      <dgm:t>
        <a:bodyPr/>
        <a:lstStyle/>
        <a:p>
          <a:endParaRPr lang="en-US"/>
        </a:p>
      </dgm:t>
    </dgm:pt>
    <dgm:pt modelId="{83FFE2D1-688C-9149-9612-FC3EC5DCC5BC}" type="sibTrans" cxnId="{CB38E5B2-E68C-1048-8A79-7600DCC337CE}">
      <dgm:prSet/>
      <dgm:spPr/>
      <dgm:t>
        <a:bodyPr/>
        <a:lstStyle/>
        <a:p>
          <a:endParaRPr lang="en-US"/>
        </a:p>
      </dgm:t>
    </dgm:pt>
    <dgm:pt modelId="{7746DDED-0C2A-574F-9805-D91AFCEC5883}">
      <dgm:prSet phldrT="[Text]" custT="1"/>
      <dgm:spPr/>
      <dgm:t>
        <a:bodyPr/>
        <a:lstStyle/>
        <a:p>
          <a:r>
            <a:rPr lang="en-US" sz="3600" dirty="0">
              <a:latin typeface="Brandon Grotesque Medium" panose="020B0603020203060202" pitchFamily="34" charset="0"/>
            </a:rPr>
            <a:t>Power &amp; Control</a:t>
          </a:r>
        </a:p>
      </dgm:t>
    </dgm:pt>
    <dgm:pt modelId="{B69B255B-E845-7748-B980-35F061A29036}" type="parTrans" cxnId="{576BCAD0-4C0A-7649-845F-3C93C5F96A1C}">
      <dgm:prSet/>
      <dgm:spPr/>
      <dgm:t>
        <a:bodyPr/>
        <a:lstStyle/>
        <a:p>
          <a:endParaRPr lang="en-US"/>
        </a:p>
      </dgm:t>
    </dgm:pt>
    <dgm:pt modelId="{269B84BF-09C2-9449-8CD7-0327788396DF}" type="sibTrans" cxnId="{576BCAD0-4C0A-7649-845F-3C93C5F96A1C}">
      <dgm:prSet/>
      <dgm:spPr/>
      <dgm:t>
        <a:bodyPr/>
        <a:lstStyle/>
        <a:p>
          <a:endParaRPr lang="en-US"/>
        </a:p>
      </dgm:t>
    </dgm:pt>
    <dgm:pt modelId="{5B6D5E5D-B5BB-2947-A78E-B099516DC241}">
      <dgm:prSet phldrT="[Text]" custT="1"/>
      <dgm:spPr/>
      <dgm:t>
        <a:bodyPr/>
        <a:lstStyle/>
        <a:p>
          <a:r>
            <a:rPr lang="en-US" sz="3600" dirty="0">
              <a:latin typeface="Brandon Grotesque Medium" panose="020B0603020203060202" pitchFamily="34" charset="0"/>
            </a:rPr>
            <a:t>Planning to commit a crime</a:t>
          </a:r>
        </a:p>
      </dgm:t>
    </dgm:pt>
    <dgm:pt modelId="{BC1AC052-4293-1547-8E19-CEC9EAA7B04E}" type="parTrans" cxnId="{B1DAA476-AD89-844E-A966-B79E4263DD60}">
      <dgm:prSet/>
      <dgm:spPr/>
      <dgm:t>
        <a:bodyPr/>
        <a:lstStyle/>
        <a:p>
          <a:endParaRPr lang="en-US"/>
        </a:p>
      </dgm:t>
    </dgm:pt>
    <dgm:pt modelId="{5F5BDED9-D97F-4244-BF10-368B1CF8A4A0}" type="sibTrans" cxnId="{B1DAA476-AD89-844E-A966-B79E4263DD60}">
      <dgm:prSet/>
      <dgm:spPr/>
      <dgm:t>
        <a:bodyPr/>
        <a:lstStyle/>
        <a:p>
          <a:endParaRPr lang="en-US"/>
        </a:p>
      </dgm:t>
    </dgm:pt>
    <dgm:pt modelId="{E202B3D3-52F8-6C41-8333-DC2FD29A99BA}">
      <dgm:prSet phldrT="[Text]" custT="1"/>
      <dgm:spPr/>
      <dgm:t>
        <a:bodyPr/>
        <a:lstStyle/>
        <a:p>
          <a:r>
            <a:rPr lang="en-US" sz="3600" dirty="0">
              <a:latin typeface="Brandon Grotesque Medium" panose="020B0603020203060202" pitchFamily="34" charset="0"/>
            </a:rPr>
            <a:t>Rejection </a:t>
          </a:r>
        </a:p>
      </dgm:t>
    </dgm:pt>
    <dgm:pt modelId="{70B2B331-4D71-4545-B5B4-A15A288FF8EF}" type="parTrans" cxnId="{E84CF967-C10D-A341-8BDB-1204A50FBE03}">
      <dgm:prSet/>
      <dgm:spPr/>
      <dgm:t>
        <a:bodyPr/>
        <a:lstStyle/>
        <a:p>
          <a:endParaRPr lang="en-US"/>
        </a:p>
      </dgm:t>
    </dgm:pt>
    <dgm:pt modelId="{BFCC1C10-9DCC-7140-930C-A3BB71EF7288}" type="sibTrans" cxnId="{E84CF967-C10D-A341-8BDB-1204A50FBE03}">
      <dgm:prSet/>
      <dgm:spPr/>
      <dgm:t>
        <a:bodyPr/>
        <a:lstStyle/>
        <a:p>
          <a:endParaRPr lang="en-US"/>
        </a:p>
      </dgm:t>
    </dgm:pt>
    <dgm:pt modelId="{15E0A971-A567-8C4A-8340-AA632D0B1CA3}">
      <dgm:prSet phldrT="[Text]" custT="1"/>
      <dgm:spPr/>
      <dgm:t>
        <a:bodyPr/>
        <a:lstStyle/>
        <a:p>
          <a:r>
            <a:rPr lang="en-US" sz="3600" dirty="0">
              <a:latin typeface="Brandon Grotesque Medium" panose="020B0603020203060202" pitchFamily="34" charset="0"/>
            </a:rPr>
            <a:t>Obsession</a:t>
          </a:r>
        </a:p>
      </dgm:t>
    </dgm:pt>
    <dgm:pt modelId="{EEDEA232-85CD-0B4E-9408-80405468F477}" type="parTrans" cxnId="{76D37115-9593-0940-B2EA-540D7A1B7A32}">
      <dgm:prSet/>
      <dgm:spPr/>
      <dgm:t>
        <a:bodyPr/>
        <a:lstStyle/>
        <a:p>
          <a:endParaRPr lang="en-US"/>
        </a:p>
      </dgm:t>
    </dgm:pt>
    <dgm:pt modelId="{8DA199C3-C701-C841-9D6E-F2E89307CB84}" type="sibTrans" cxnId="{76D37115-9593-0940-B2EA-540D7A1B7A32}">
      <dgm:prSet/>
      <dgm:spPr/>
      <dgm:t>
        <a:bodyPr/>
        <a:lstStyle/>
        <a:p>
          <a:endParaRPr lang="en-US"/>
        </a:p>
      </dgm:t>
    </dgm:pt>
    <dgm:pt modelId="{70255C57-C3C2-354E-98BD-28F0D792E966}">
      <dgm:prSet phldrT="[Text]" custT="1"/>
      <dgm:spPr/>
      <dgm:t>
        <a:bodyPr/>
        <a:lstStyle/>
        <a:p>
          <a:r>
            <a:rPr lang="en-US" sz="3600" dirty="0">
              <a:latin typeface="Brandon Grotesque Medium" panose="020B0603020203060202" pitchFamily="34" charset="0"/>
            </a:rPr>
            <a:t>Because they can</a:t>
          </a:r>
        </a:p>
      </dgm:t>
    </dgm:pt>
    <dgm:pt modelId="{810FD564-2FAC-1D42-9587-052CF0AD4F56}" type="parTrans" cxnId="{92A516D3-314B-5949-939B-75E95CDBDFBC}">
      <dgm:prSet/>
      <dgm:spPr/>
      <dgm:t>
        <a:bodyPr/>
        <a:lstStyle/>
        <a:p>
          <a:endParaRPr lang="en-US"/>
        </a:p>
      </dgm:t>
    </dgm:pt>
    <dgm:pt modelId="{9BB32B2F-1835-E547-953E-E5FE294BBFFB}" type="sibTrans" cxnId="{92A516D3-314B-5949-939B-75E95CDBDFBC}">
      <dgm:prSet/>
      <dgm:spPr/>
      <dgm:t>
        <a:bodyPr/>
        <a:lstStyle/>
        <a:p>
          <a:endParaRPr lang="en-US"/>
        </a:p>
      </dgm:t>
    </dgm:pt>
    <dgm:pt modelId="{786BE011-685C-C14A-B9AA-DE75B1BF6929}" type="pres">
      <dgm:prSet presAssocID="{232C035C-9456-9041-91D0-07A061DB5BE2}" presName="linear" presStyleCnt="0">
        <dgm:presLayoutVars>
          <dgm:dir/>
          <dgm:animLvl val="lvl"/>
          <dgm:resizeHandles val="exact"/>
        </dgm:presLayoutVars>
      </dgm:prSet>
      <dgm:spPr/>
      <dgm:t>
        <a:bodyPr/>
        <a:lstStyle/>
        <a:p>
          <a:endParaRPr lang="en-US"/>
        </a:p>
      </dgm:t>
    </dgm:pt>
    <dgm:pt modelId="{F50BEB09-E607-684A-A4AD-6D1F61A29E6E}" type="pres">
      <dgm:prSet presAssocID="{1F9F2BE3-3E01-854D-A6BA-BBF71945E43B}" presName="parentLin" presStyleCnt="0"/>
      <dgm:spPr/>
    </dgm:pt>
    <dgm:pt modelId="{7CEE5692-9C18-A34F-A9DA-308E3C02CAF1}" type="pres">
      <dgm:prSet presAssocID="{1F9F2BE3-3E01-854D-A6BA-BBF71945E43B}" presName="parentLeftMargin" presStyleLbl="node1" presStyleIdx="0" presStyleCnt="6"/>
      <dgm:spPr/>
      <dgm:t>
        <a:bodyPr/>
        <a:lstStyle/>
        <a:p>
          <a:endParaRPr lang="en-US"/>
        </a:p>
      </dgm:t>
    </dgm:pt>
    <dgm:pt modelId="{489E1CED-6A18-1546-8BD0-B69E62CF0BAA}" type="pres">
      <dgm:prSet presAssocID="{1F9F2BE3-3E01-854D-A6BA-BBF71945E43B}" presName="parentText" presStyleLbl="node1" presStyleIdx="0" presStyleCnt="6">
        <dgm:presLayoutVars>
          <dgm:chMax val="0"/>
          <dgm:bulletEnabled val="1"/>
        </dgm:presLayoutVars>
      </dgm:prSet>
      <dgm:spPr/>
      <dgm:t>
        <a:bodyPr/>
        <a:lstStyle/>
        <a:p>
          <a:endParaRPr lang="en-US"/>
        </a:p>
      </dgm:t>
    </dgm:pt>
    <dgm:pt modelId="{23A53FA3-2A1F-8848-AB92-6575B71790E0}" type="pres">
      <dgm:prSet presAssocID="{1F9F2BE3-3E01-854D-A6BA-BBF71945E43B}" presName="negativeSpace" presStyleCnt="0"/>
      <dgm:spPr/>
    </dgm:pt>
    <dgm:pt modelId="{B2F0E78E-B144-DE4E-9A82-7BC8519B6E54}" type="pres">
      <dgm:prSet presAssocID="{1F9F2BE3-3E01-854D-A6BA-BBF71945E43B}" presName="childText" presStyleLbl="conFgAcc1" presStyleIdx="0" presStyleCnt="6">
        <dgm:presLayoutVars>
          <dgm:bulletEnabled val="1"/>
        </dgm:presLayoutVars>
      </dgm:prSet>
      <dgm:spPr/>
    </dgm:pt>
    <dgm:pt modelId="{494CC94F-484E-D44C-930F-BFD4970C5135}" type="pres">
      <dgm:prSet presAssocID="{83FFE2D1-688C-9149-9612-FC3EC5DCC5BC}" presName="spaceBetweenRectangles" presStyleCnt="0"/>
      <dgm:spPr/>
    </dgm:pt>
    <dgm:pt modelId="{3ABB2EBD-8111-9C4A-9CCB-055BEDBFDE8E}" type="pres">
      <dgm:prSet presAssocID="{7746DDED-0C2A-574F-9805-D91AFCEC5883}" presName="parentLin" presStyleCnt="0"/>
      <dgm:spPr/>
    </dgm:pt>
    <dgm:pt modelId="{99E1B3A2-D013-7D4F-81ED-D36682C891B0}" type="pres">
      <dgm:prSet presAssocID="{7746DDED-0C2A-574F-9805-D91AFCEC5883}" presName="parentLeftMargin" presStyleLbl="node1" presStyleIdx="0" presStyleCnt="6"/>
      <dgm:spPr/>
      <dgm:t>
        <a:bodyPr/>
        <a:lstStyle/>
        <a:p>
          <a:endParaRPr lang="en-US"/>
        </a:p>
      </dgm:t>
    </dgm:pt>
    <dgm:pt modelId="{93142025-53BD-9447-ACB5-0A8C359EDF6C}" type="pres">
      <dgm:prSet presAssocID="{7746DDED-0C2A-574F-9805-D91AFCEC5883}" presName="parentText" presStyleLbl="node1" presStyleIdx="1" presStyleCnt="6">
        <dgm:presLayoutVars>
          <dgm:chMax val="0"/>
          <dgm:bulletEnabled val="1"/>
        </dgm:presLayoutVars>
      </dgm:prSet>
      <dgm:spPr/>
      <dgm:t>
        <a:bodyPr/>
        <a:lstStyle/>
        <a:p>
          <a:endParaRPr lang="en-US"/>
        </a:p>
      </dgm:t>
    </dgm:pt>
    <dgm:pt modelId="{603EF835-1069-CC4C-A921-E8612FF00324}" type="pres">
      <dgm:prSet presAssocID="{7746DDED-0C2A-574F-9805-D91AFCEC5883}" presName="negativeSpace" presStyleCnt="0"/>
      <dgm:spPr/>
    </dgm:pt>
    <dgm:pt modelId="{876B19F9-D349-0D42-A42C-9FA6D8F9D37C}" type="pres">
      <dgm:prSet presAssocID="{7746DDED-0C2A-574F-9805-D91AFCEC5883}" presName="childText" presStyleLbl="conFgAcc1" presStyleIdx="1" presStyleCnt="6">
        <dgm:presLayoutVars>
          <dgm:bulletEnabled val="1"/>
        </dgm:presLayoutVars>
      </dgm:prSet>
      <dgm:spPr/>
    </dgm:pt>
    <dgm:pt modelId="{FBDEF168-34D4-2647-9442-C74498EB552B}" type="pres">
      <dgm:prSet presAssocID="{269B84BF-09C2-9449-8CD7-0327788396DF}" presName="spaceBetweenRectangles" presStyleCnt="0"/>
      <dgm:spPr/>
    </dgm:pt>
    <dgm:pt modelId="{D37BA96E-CAC5-9249-8DB0-6A3D142075B6}" type="pres">
      <dgm:prSet presAssocID="{E202B3D3-52F8-6C41-8333-DC2FD29A99BA}" presName="parentLin" presStyleCnt="0"/>
      <dgm:spPr/>
    </dgm:pt>
    <dgm:pt modelId="{EDD2E66B-9C4B-D44F-B309-91FDBCDA1FE8}" type="pres">
      <dgm:prSet presAssocID="{E202B3D3-52F8-6C41-8333-DC2FD29A99BA}" presName="parentLeftMargin" presStyleLbl="node1" presStyleIdx="1" presStyleCnt="6"/>
      <dgm:spPr/>
      <dgm:t>
        <a:bodyPr/>
        <a:lstStyle/>
        <a:p>
          <a:endParaRPr lang="en-US"/>
        </a:p>
      </dgm:t>
    </dgm:pt>
    <dgm:pt modelId="{31613643-ACBB-F74B-B941-A724B54C59B8}" type="pres">
      <dgm:prSet presAssocID="{E202B3D3-52F8-6C41-8333-DC2FD29A99BA}" presName="parentText" presStyleLbl="node1" presStyleIdx="2" presStyleCnt="6">
        <dgm:presLayoutVars>
          <dgm:chMax val="0"/>
          <dgm:bulletEnabled val="1"/>
        </dgm:presLayoutVars>
      </dgm:prSet>
      <dgm:spPr/>
      <dgm:t>
        <a:bodyPr/>
        <a:lstStyle/>
        <a:p>
          <a:endParaRPr lang="en-US"/>
        </a:p>
      </dgm:t>
    </dgm:pt>
    <dgm:pt modelId="{EE4FBA2A-5BF9-2E4E-A986-AF10AC85910B}" type="pres">
      <dgm:prSet presAssocID="{E202B3D3-52F8-6C41-8333-DC2FD29A99BA}" presName="negativeSpace" presStyleCnt="0"/>
      <dgm:spPr/>
    </dgm:pt>
    <dgm:pt modelId="{AF18030C-099B-1541-98EC-5C6E986F99EF}" type="pres">
      <dgm:prSet presAssocID="{E202B3D3-52F8-6C41-8333-DC2FD29A99BA}" presName="childText" presStyleLbl="conFgAcc1" presStyleIdx="2" presStyleCnt="6">
        <dgm:presLayoutVars>
          <dgm:bulletEnabled val="1"/>
        </dgm:presLayoutVars>
      </dgm:prSet>
      <dgm:spPr/>
    </dgm:pt>
    <dgm:pt modelId="{78F9D056-A611-474D-BCB3-D5A119AD9EA1}" type="pres">
      <dgm:prSet presAssocID="{BFCC1C10-9DCC-7140-930C-A3BB71EF7288}" presName="spaceBetweenRectangles" presStyleCnt="0"/>
      <dgm:spPr/>
    </dgm:pt>
    <dgm:pt modelId="{6EA039B2-9165-654C-8BDF-44CFB915D41D}" type="pres">
      <dgm:prSet presAssocID="{15E0A971-A567-8C4A-8340-AA632D0B1CA3}" presName="parentLin" presStyleCnt="0"/>
      <dgm:spPr/>
    </dgm:pt>
    <dgm:pt modelId="{D58B813F-FF27-4841-8908-32CF743A9B7D}" type="pres">
      <dgm:prSet presAssocID="{15E0A971-A567-8C4A-8340-AA632D0B1CA3}" presName="parentLeftMargin" presStyleLbl="node1" presStyleIdx="2" presStyleCnt="6"/>
      <dgm:spPr/>
      <dgm:t>
        <a:bodyPr/>
        <a:lstStyle/>
        <a:p>
          <a:endParaRPr lang="en-US"/>
        </a:p>
      </dgm:t>
    </dgm:pt>
    <dgm:pt modelId="{845A3C16-933E-0441-A1A9-919435DF0C3A}" type="pres">
      <dgm:prSet presAssocID="{15E0A971-A567-8C4A-8340-AA632D0B1CA3}" presName="parentText" presStyleLbl="node1" presStyleIdx="3" presStyleCnt="6">
        <dgm:presLayoutVars>
          <dgm:chMax val="0"/>
          <dgm:bulletEnabled val="1"/>
        </dgm:presLayoutVars>
      </dgm:prSet>
      <dgm:spPr/>
      <dgm:t>
        <a:bodyPr/>
        <a:lstStyle/>
        <a:p>
          <a:endParaRPr lang="en-US"/>
        </a:p>
      </dgm:t>
    </dgm:pt>
    <dgm:pt modelId="{F16BD742-4FD7-B349-804C-6F41042305BE}" type="pres">
      <dgm:prSet presAssocID="{15E0A971-A567-8C4A-8340-AA632D0B1CA3}" presName="negativeSpace" presStyleCnt="0"/>
      <dgm:spPr/>
    </dgm:pt>
    <dgm:pt modelId="{1952E3B7-A0CC-9541-9198-07F32A2F5A75}" type="pres">
      <dgm:prSet presAssocID="{15E0A971-A567-8C4A-8340-AA632D0B1CA3}" presName="childText" presStyleLbl="conFgAcc1" presStyleIdx="3" presStyleCnt="6">
        <dgm:presLayoutVars>
          <dgm:bulletEnabled val="1"/>
        </dgm:presLayoutVars>
      </dgm:prSet>
      <dgm:spPr/>
    </dgm:pt>
    <dgm:pt modelId="{63719D88-564C-F746-9122-40B29400F120}" type="pres">
      <dgm:prSet presAssocID="{8DA199C3-C701-C841-9D6E-F2E89307CB84}" presName="spaceBetweenRectangles" presStyleCnt="0"/>
      <dgm:spPr/>
    </dgm:pt>
    <dgm:pt modelId="{5B87721C-4BE9-C540-9631-38280F03FF2F}" type="pres">
      <dgm:prSet presAssocID="{5B6D5E5D-B5BB-2947-A78E-B099516DC241}" presName="parentLin" presStyleCnt="0"/>
      <dgm:spPr/>
    </dgm:pt>
    <dgm:pt modelId="{EDDE117A-2939-6441-9C0A-1764A347FC6B}" type="pres">
      <dgm:prSet presAssocID="{5B6D5E5D-B5BB-2947-A78E-B099516DC241}" presName="parentLeftMargin" presStyleLbl="node1" presStyleIdx="3" presStyleCnt="6"/>
      <dgm:spPr/>
      <dgm:t>
        <a:bodyPr/>
        <a:lstStyle/>
        <a:p>
          <a:endParaRPr lang="en-US"/>
        </a:p>
      </dgm:t>
    </dgm:pt>
    <dgm:pt modelId="{194A63A8-3625-464A-A02C-9398049D2F8A}" type="pres">
      <dgm:prSet presAssocID="{5B6D5E5D-B5BB-2947-A78E-B099516DC241}" presName="parentText" presStyleLbl="node1" presStyleIdx="4" presStyleCnt="6">
        <dgm:presLayoutVars>
          <dgm:chMax val="0"/>
          <dgm:bulletEnabled val="1"/>
        </dgm:presLayoutVars>
      </dgm:prSet>
      <dgm:spPr/>
      <dgm:t>
        <a:bodyPr/>
        <a:lstStyle/>
        <a:p>
          <a:endParaRPr lang="en-US"/>
        </a:p>
      </dgm:t>
    </dgm:pt>
    <dgm:pt modelId="{4F4742C9-34A4-2142-84D6-AAA666E9852D}" type="pres">
      <dgm:prSet presAssocID="{5B6D5E5D-B5BB-2947-A78E-B099516DC241}" presName="negativeSpace" presStyleCnt="0"/>
      <dgm:spPr/>
    </dgm:pt>
    <dgm:pt modelId="{5E2360CF-770F-A443-B30F-600E780CE553}" type="pres">
      <dgm:prSet presAssocID="{5B6D5E5D-B5BB-2947-A78E-B099516DC241}" presName="childText" presStyleLbl="conFgAcc1" presStyleIdx="4" presStyleCnt="6">
        <dgm:presLayoutVars>
          <dgm:bulletEnabled val="1"/>
        </dgm:presLayoutVars>
      </dgm:prSet>
      <dgm:spPr/>
    </dgm:pt>
    <dgm:pt modelId="{EB64F15D-8BCD-A14A-B3DC-5E1B95AC2B54}" type="pres">
      <dgm:prSet presAssocID="{5F5BDED9-D97F-4244-BF10-368B1CF8A4A0}" presName="spaceBetweenRectangles" presStyleCnt="0"/>
      <dgm:spPr/>
    </dgm:pt>
    <dgm:pt modelId="{CC5EEF30-1BD6-E443-8398-07EDE74D5C0C}" type="pres">
      <dgm:prSet presAssocID="{70255C57-C3C2-354E-98BD-28F0D792E966}" presName="parentLin" presStyleCnt="0"/>
      <dgm:spPr/>
    </dgm:pt>
    <dgm:pt modelId="{A74921B7-F2E0-004C-B2D3-0A68C0AFC069}" type="pres">
      <dgm:prSet presAssocID="{70255C57-C3C2-354E-98BD-28F0D792E966}" presName="parentLeftMargin" presStyleLbl="node1" presStyleIdx="4" presStyleCnt="6"/>
      <dgm:spPr/>
      <dgm:t>
        <a:bodyPr/>
        <a:lstStyle/>
        <a:p>
          <a:endParaRPr lang="en-US"/>
        </a:p>
      </dgm:t>
    </dgm:pt>
    <dgm:pt modelId="{E6942B06-1844-D94D-A880-6A8C73CDA49F}" type="pres">
      <dgm:prSet presAssocID="{70255C57-C3C2-354E-98BD-28F0D792E966}" presName="parentText" presStyleLbl="node1" presStyleIdx="5" presStyleCnt="6">
        <dgm:presLayoutVars>
          <dgm:chMax val="0"/>
          <dgm:bulletEnabled val="1"/>
        </dgm:presLayoutVars>
      </dgm:prSet>
      <dgm:spPr/>
      <dgm:t>
        <a:bodyPr/>
        <a:lstStyle/>
        <a:p>
          <a:endParaRPr lang="en-US"/>
        </a:p>
      </dgm:t>
    </dgm:pt>
    <dgm:pt modelId="{81FD407E-EB28-8145-BA6D-D21EAB02CD1A}" type="pres">
      <dgm:prSet presAssocID="{70255C57-C3C2-354E-98BD-28F0D792E966}" presName="negativeSpace" presStyleCnt="0"/>
      <dgm:spPr/>
    </dgm:pt>
    <dgm:pt modelId="{00AEF198-9112-5B46-B592-5F943803DE58}" type="pres">
      <dgm:prSet presAssocID="{70255C57-C3C2-354E-98BD-28F0D792E966}" presName="childText" presStyleLbl="conFgAcc1" presStyleIdx="5" presStyleCnt="6">
        <dgm:presLayoutVars>
          <dgm:bulletEnabled val="1"/>
        </dgm:presLayoutVars>
      </dgm:prSet>
      <dgm:spPr/>
    </dgm:pt>
  </dgm:ptLst>
  <dgm:cxnLst>
    <dgm:cxn modelId="{DFCD5609-365A-0E43-A4AE-C72D27259A68}" type="presOf" srcId="{5B6D5E5D-B5BB-2947-A78E-B099516DC241}" destId="{194A63A8-3625-464A-A02C-9398049D2F8A}" srcOrd="1" destOrd="0" presId="urn:microsoft.com/office/officeart/2005/8/layout/list1"/>
    <dgm:cxn modelId="{76D37115-9593-0940-B2EA-540D7A1B7A32}" srcId="{232C035C-9456-9041-91D0-07A061DB5BE2}" destId="{15E0A971-A567-8C4A-8340-AA632D0B1CA3}" srcOrd="3" destOrd="0" parTransId="{EEDEA232-85CD-0B4E-9408-80405468F477}" sibTransId="{8DA199C3-C701-C841-9D6E-F2E89307CB84}"/>
    <dgm:cxn modelId="{6BD80FB9-23C1-8C4A-B393-066A39157971}" type="presOf" srcId="{1F9F2BE3-3E01-854D-A6BA-BBF71945E43B}" destId="{489E1CED-6A18-1546-8BD0-B69E62CF0BAA}" srcOrd="1" destOrd="0" presId="urn:microsoft.com/office/officeart/2005/8/layout/list1"/>
    <dgm:cxn modelId="{3BF06F7B-2C33-C74E-8221-DFFE5B77C116}" type="presOf" srcId="{7746DDED-0C2A-574F-9805-D91AFCEC5883}" destId="{99E1B3A2-D013-7D4F-81ED-D36682C891B0}" srcOrd="0" destOrd="0" presId="urn:microsoft.com/office/officeart/2005/8/layout/list1"/>
    <dgm:cxn modelId="{D031A6C7-0421-F94E-AD5A-A5F681A6CDDB}" type="presOf" srcId="{15E0A971-A567-8C4A-8340-AA632D0B1CA3}" destId="{845A3C16-933E-0441-A1A9-919435DF0C3A}" srcOrd="1" destOrd="0" presId="urn:microsoft.com/office/officeart/2005/8/layout/list1"/>
    <dgm:cxn modelId="{45FAF474-8160-364E-9736-246EC21CC367}" type="presOf" srcId="{70255C57-C3C2-354E-98BD-28F0D792E966}" destId="{A74921B7-F2E0-004C-B2D3-0A68C0AFC069}" srcOrd="0" destOrd="0" presId="urn:microsoft.com/office/officeart/2005/8/layout/list1"/>
    <dgm:cxn modelId="{3F8E6151-29F1-784F-B1FB-3FCE41DEBEF7}" type="presOf" srcId="{E202B3D3-52F8-6C41-8333-DC2FD29A99BA}" destId="{EDD2E66B-9C4B-D44F-B309-91FDBCDA1FE8}" srcOrd="0" destOrd="0" presId="urn:microsoft.com/office/officeart/2005/8/layout/list1"/>
    <dgm:cxn modelId="{54E6F459-1F91-714B-A9B5-C6798F9B4683}" type="presOf" srcId="{1F9F2BE3-3E01-854D-A6BA-BBF71945E43B}" destId="{7CEE5692-9C18-A34F-A9DA-308E3C02CAF1}" srcOrd="0" destOrd="0" presId="urn:microsoft.com/office/officeart/2005/8/layout/list1"/>
    <dgm:cxn modelId="{CB38E5B2-E68C-1048-8A79-7600DCC337CE}" srcId="{232C035C-9456-9041-91D0-07A061DB5BE2}" destId="{1F9F2BE3-3E01-854D-A6BA-BBF71945E43B}" srcOrd="0" destOrd="0" parTransId="{AD9419EE-4D97-0545-BA5E-C2D10E9E2F2D}" sibTransId="{83FFE2D1-688C-9149-9612-FC3EC5DCC5BC}"/>
    <dgm:cxn modelId="{511939BC-5A6F-4F4D-B830-BA17144F8588}" type="presOf" srcId="{232C035C-9456-9041-91D0-07A061DB5BE2}" destId="{786BE011-685C-C14A-B9AA-DE75B1BF6929}" srcOrd="0" destOrd="0" presId="urn:microsoft.com/office/officeart/2005/8/layout/list1"/>
    <dgm:cxn modelId="{51B0F40A-F4D9-C242-85B9-E4B6CE2FAA56}" type="presOf" srcId="{E202B3D3-52F8-6C41-8333-DC2FD29A99BA}" destId="{31613643-ACBB-F74B-B941-A724B54C59B8}" srcOrd="1" destOrd="0" presId="urn:microsoft.com/office/officeart/2005/8/layout/list1"/>
    <dgm:cxn modelId="{92A516D3-314B-5949-939B-75E95CDBDFBC}" srcId="{232C035C-9456-9041-91D0-07A061DB5BE2}" destId="{70255C57-C3C2-354E-98BD-28F0D792E966}" srcOrd="5" destOrd="0" parTransId="{810FD564-2FAC-1D42-9587-052CF0AD4F56}" sibTransId="{9BB32B2F-1835-E547-953E-E5FE294BBFFB}"/>
    <dgm:cxn modelId="{F15A8CA2-249A-6B47-BE76-612DD7F36FBA}" type="presOf" srcId="{5B6D5E5D-B5BB-2947-A78E-B099516DC241}" destId="{EDDE117A-2939-6441-9C0A-1764A347FC6B}" srcOrd="0" destOrd="0" presId="urn:microsoft.com/office/officeart/2005/8/layout/list1"/>
    <dgm:cxn modelId="{C852A971-3BAE-9C48-AA66-72C94BD09D8E}" type="presOf" srcId="{15E0A971-A567-8C4A-8340-AA632D0B1CA3}" destId="{D58B813F-FF27-4841-8908-32CF743A9B7D}" srcOrd="0" destOrd="0" presId="urn:microsoft.com/office/officeart/2005/8/layout/list1"/>
    <dgm:cxn modelId="{B1DAA476-AD89-844E-A966-B79E4263DD60}" srcId="{232C035C-9456-9041-91D0-07A061DB5BE2}" destId="{5B6D5E5D-B5BB-2947-A78E-B099516DC241}" srcOrd="4" destOrd="0" parTransId="{BC1AC052-4293-1547-8E19-CEC9EAA7B04E}" sibTransId="{5F5BDED9-D97F-4244-BF10-368B1CF8A4A0}"/>
    <dgm:cxn modelId="{576BCAD0-4C0A-7649-845F-3C93C5F96A1C}" srcId="{232C035C-9456-9041-91D0-07A061DB5BE2}" destId="{7746DDED-0C2A-574F-9805-D91AFCEC5883}" srcOrd="1" destOrd="0" parTransId="{B69B255B-E845-7748-B980-35F061A29036}" sibTransId="{269B84BF-09C2-9449-8CD7-0327788396DF}"/>
    <dgm:cxn modelId="{A9AA6C5A-64C1-5144-B10F-DA8ACAEE8907}" type="presOf" srcId="{7746DDED-0C2A-574F-9805-D91AFCEC5883}" destId="{93142025-53BD-9447-ACB5-0A8C359EDF6C}" srcOrd="1" destOrd="0" presId="urn:microsoft.com/office/officeart/2005/8/layout/list1"/>
    <dgm:cxn modelId="{8AEBE0BC-A9F8-854C-8C66-A48FD00B1959}" type="presOf" srcId="{70255C57-C3C2-354E-98BD-28F0D792E966}" destId="{E6942B06-1844-D94D-A880-6A8C73CDA49F}" srcOrd="1" destOrd="0" presId="urn:microsoft.com/office/officeart/2005/8/layout/list1"/>
    <dgm:cxn modelId="{E84CF967-C10D-A341-8BDB-1204A50FBE03}" srcId="{232C035C-9456-9041-91D0-07A061DB5BE2}" destId="{E202B3D3-52F8-6C41-8333-DC2FD29A99BA}" srcOrd="2" destOrd="0" parTransId="{70B2B331-4D71-4545-B5B4-A15A288FF8EF}" sibTransId="{BFCC1C10-9DCC-7140-930C-A3BB71EF7288}"/>
    <dgm:cxn modelId="{EB7272BB-CD80-2348-8053-A3BE95E6AD21}" type="presParOf" srcId="{786BE011-685C-C14A-B9AA-DE75B1BF6929}" destId="{F50BEB09-E607-684A-A4AD-6D1F61A29E6E}" srcOrd="0" destOrd="0" presId="urn:microsoft.com/office/officeart/2005/8/layout/list1"/>
    <dgm:cxn modelId="{AEA23DDF-0644-BC43-A6AB-316459118C6F}" type="presParOf" srcId="{F50BEB09-E607-684A-A4AD-6D1F61A29E6E}" destId="{7CEE5692-9C18-A34F-A9DA-308E3C02CAF1}" srcOrd="0" destOrd="0" presId="urn:microsoft.com/office/officeart/2005/8/layout/list1"/>
    <dgm:cxn modelId="{C1C1D45B-DCF8-B24E-9324-F695730068FA}" type="presParOf" srcId="{F50BEB09-E607-684A-A4AD-6D1F61A29E6E}" destId="{489E1CED-6A18-1546-8BD0-B69E62CF0BAA}" srcOrd="1" destOrd="0" presId="urn:microsoft.com/office/officeart/2005/8/layout/list1"/>
    <dgm:cxn modelId="{6920249D-6AE6-6147-85EC-52D8D6DF6C01}" type="presParOf" srcId="{786BE011-685C-C14A-B9AA-DE75B1BF6929}" destId="{23A53FA3-2A1F-8848-AB92-6575B71790E0}" srcOrd="1" destOrd="0" presId="urn:microsoft.com/office/officeart/2005/8/layout/list1"/>
    <dgm:cxn modelId="{F07D58B2-4C87-D047-B276-C1642B8822D9}" type="presParOf" srcId="{786BE011-685C-C14A-B9AA-DE75B1BF6929}" destId="{B2F0E78E-B144-DE4E-9A82-7BC8519B6E54}" srcOrd="2" destOrd="0" presId="urn:microsoft.com/office/officeart/2005/8/layout/list1"/>
    <dgm:cxn modelId="{2DA88D71-B42B-5647-9A51-B59E35CE824E}" type="presParOf" srcId="{786BE011-685C-C14A-B9AA-DE75B1BF6929}" destId="{494CC94F-484E-D44C-930F-BFD4970C5135}" srcOrd="3" destOrd="0" presId="urn:microsoft.com/office/officeart/2005/8/layout/list1"/>
    <dgm:cxn modelId="{6041B95F-93CF-6F47-A15C-EC329A8EE912}" type="presParOf" srcId="{786BE011-685C-C14A-B9AA-DE75B1BF6929}" destId="{3ABB2EBD-8111-9C4A-9CCB-055BEDBFDE8E}" srcOrd="4" destOrd="0" presId="urn:microsoft.com/office/officeart/2005/8/layout/list1"/>
    <dgm:cxn modelId="{E06C7975-D095-6347-8488-5CD4406B13AD}" type="presParOf" srcId="{3ABB2EBD-8111-9C4A-9CCB-055BEDBFDE8E}" destId="{99E1B3A2-D013-7D4F-81ED-D36682C891B0}" srcOrd="0" destOrd="0" presId="urn:microsoft.com/office/officeart/2005/8/layout/list1"/>
    <dgm:cxn modelId="{573C7583-FFCC-7E42-8D9D-3059B8AECF32}" type="presParOf" srcId="{3ABB2EBD-8111-9C4A-9CCB-055BEDBFDE8E}" destId="{93142025-53BD-9447-ACB5-0A8C359EDF6C}" srcOrd="1" destOrd="0" presId="urn:microsoft.com/office/officeart/2005/8/layout/list1"/>
    <dgm:cxn modelId="{434C7426-0376-B54D-911F-5C2D3640E38A}" type="presParOf" srcId="{786BE011-685C-C14A-B9AA-DE75B1BF6929}" destId="{603EF835-1069-CC4C-A921-E8612FF00324}" srcOrd="5" destOrd="0" presId="urn:microsoft.com/office/officeart/2005/8/layout/list1"/>
    <dgm:cxn modelId="{462551DE-7E1C-824D-BF25-1872C1BCCD12}" type="presParOf" srcId="{786BE011-685C-C14A-B9AA-DE75B1BF6929}" destId="{876B19F9-D349-0D42-A42C-9FA6D8F9D37C}" srcOrd="6" destOrd="0" presId="urn:microsoft.com/office/officeart/2005/8/layout/list1"/>
    <dgm:cxn modelId="{CE7F146D-063C-154C-9ACE-2C74E4D8E04A}" type="presParOf" srcId="{786BE011-685C-C14A-B9AA-DE75B1BF6929}" destId="{FBDEF168-34D4-2647-9442-C74498EB552B}" srcOrd="7" destOrd="0" presId="urn:microsoft.com/office/officeart/2005/8/layout/list1"/>
    <dgm:cxn modelId="{B5848C86-7042-A34E-9647-088B597BEDC8}" type="presParOf" srcId="{786BE011-685C-C14A-B9AA-DE75B1BF6929}" destId="{D37BA96E-CAC5-9249-8DB0-6A3D142075B6}" srcOrd="8" destOrd="0" presId="urn:microsoft.com/office/officeart/2005/8/layout/list1"/>
    <dgm:cxn modelId="{074D8991-D13C-3A49-9CB7-407712431765}" type="presParOf" srcId="{D37BA96E-CAC5-9249-8DB0-6A3D142075B6}" destId="{EDD2E66B-9C4B-D44F-B309-91FDBCDA1FE8}" srcOrd="0" destOrd="0" presId="urn:microsoft.com/office/officeart/2005/8/layout/list1"/>
    <dgm:cxn modelId="{7D710179-F1CA-6540-945D-F7E473893C41}" type="presParOf" srcId="{D37BA96E-CAC5-9249-8DB0-6A3D142075B6}" destId="{31613643-ACBB-F74B-B941-A724B54C59B8}" srcOrd="1" destOrd="0" presId="urn:microsoft.com/office/officeart/2005/8/layout/list1"/>
    <dgm:cxn modelId="{DB20331F-82AB-8D40-9DBF-02D6DD4F1F49}" type="presParOf" srcId="{786BE011-685C-C14A-B9AA-DE75B1BF6929}" destId="{EE4FBA2A-5BF9-2E4E-A986-AF10AC85910B}" srcOrd="9" destOrd="0" presId="urn:microsoft.com/office/officeart/2005/8/layout/list1"/>
    <dgm:cxn modelId="{DCB38F1A-BB49-9445-8296-9F4312FF2AB0}" type="presParOf" srcId="{786BE011-685C-C14A-B9AA-DE75B1BF6929}" destId="{AF18030C-099B-1541-98EC-5C6E986F99EF}" srcOrd="10" destOrd="0" presId="urn:microsoft.com/office/officeart/2005/8/layout/list1"/>
    <dgm:cxn modelId="{3E342827-D03D-504D-B246-BB5713D72BA1}" type="presParOf" srcId="{786BE011-685C-C14A-B9AA-DE75B1BF6929}" destId="{78F9D056-A611-474D-BCB3-D5A119AD9EA1}" srcOrd="11" destOrd="0" presId="urn:microsoft.com/office/officeart/2005/8/layout/list1"/>
    <dgm:cxn modelId="{0AA5B927-317E-9447-92AD-FABAD139D3FA}" type="presParOf" srcId="{786BE011-685C-C14A-B9AA-DE75B1BF6929}" destId="{6EA039B2-9165-654C-8BDF-44CFB915D41D}" srcOrd="12" destOrd="0" presId="urn:microsoft.com/office/officeart/2005/8/layout/list1"/>
    <dgm:cxn modelId="{560333F4-4CEA-0A47-BC90-6F7CCB85F7C9}" type="presParOf" srcId="{6EA039B2-9165-654C-8BDF-44CFB915D41D}" destId="{D58B813F-FF27-4841-8908-32CF743A9B7D}" srcOrd="0" destOrd="0" presId="urn:microsoft.com/office/officeart/2005/8/layout/list1"/>
    <dgm:cxn modelId="{8EF8F6F4-B50F-414D-B2E7-07BF54DB7632}" type="presParOf" srcId="{6EA039B2-9165-654C-8BDF-44CFB915D41D}" destId="{845A3C16-933E-0441-A1A9-919435DF0C3A}" srcOrd="1" destOrd="0" presId="urn:microsoft.com/office/officeart/2005/8/layout/list1"/>
    <dgm:cxn modelId="{3D3278A2-EDB7-4C43-95E2-8423AB5614F0}" type="presParOf" srcId="{786BE011-685C-C14A-B9AA-DE75B1BF6929}" destId="{F16BD742-4FD7-B349-804C-6F41042305BE}" srcOrd="13" destOrd="0" presId="urn:microsoft.com/office/officeart/2005/8/layout/list1"/>
    <dgm:cxn modelId="{8B12A14A-ACA7-964D-8E03-A5E135D0D22F}" type="presParOf" srcId="{786BE011-685C-C14A-B9AA-DE75B1BF6929}" destId="{1952E3B7-A0CC-9541-9198-07F32A2F5A75}" srcOrd="14" destOrd="0" presId="urn:microsoft.com/office/officeart/2005/8/layout/list1"/>
    <dgm:cxn modelId="{03481311-FFEF-E847-9110-E4B72BCEE113}" type="presParOf" srcId="{786BE011-685C-C14A-B9AA-DE75B1BF6929}" destId="{63719D88-564C-F746-9122-40B29400F120}" srcOrd="15" destOrd="0" presId="urn:microsoft.com/office/officeart/2005/8/layout/list1"/>
    <dgm:cxn modelId="{28733792-69DB-6048-975A-4C7E6FEB211E}" type="presParOf" srcId="{786BE011-685C-C14A-B9AA-DE75B1BF6929}" destId="{5B87721C-4BE9-C540-9631-38280F03FF2F}" srcOrd="16" destOrd="0" presId="urn:microsoft.com/office/officeart/2005/8/layout/list1"/>
    <dgm:cxn modelId="{3BC7B935-150A-0C46-A0BD-414B6AFC1102}" type="presParOf" srcId="{5B87721C-4BE9-C540-9631-38280F03FF2F}" destId="{EDDE117A-2939-6441-9C0A-1764A347FC6B}" srcOrd="0" destOrd="0" presId="urn:microsoft.com/office/officeart/2005/8/layout/list1"/>
    <dgm:cxn modelId="{C2E95594-3657-CC4C-A44D-6215ABD5283B}" type="presParOf" srcId="{5B87721C-4BE9-C540-9631-38280F03FF2F}" destId="{194A63A8-3625-464A-A02C-9398049D2F8A}" srcOrd="1" destOrd="0" presId="urn:microsoft.com/office/officeart/2005/8/layout/list1"/>
    <dgm:cxn modelId="{4B674D6A-9FDF-124D-976A-B66ED7C47131}" type="presParOf" srcId="{786BE011-685C-C14A-B9AA-DE75B1BF6929}" destId="{4F4742C9-34A4-2142-84D6-AAA666E9852D}" srcOrd="17" destOrd="0" presId="urn:microsoft.com/office/officeart/2005/8/layout/list1"/>
    <dgm:cxn modelId="{033E2F08-A69F-EF49-A6FB-65601DD6349C}" type="presParOf" srcId="{786BE011-685C-C14A-B9AA-DE75B1BF6929}" destId="{5E2360CF-770F-A443-B30F-600E780CE553}" srcOrd="18" destOrd="0" presId="urn:microsoft.com/office/officeart/2005/8/layout/list1"/>
    <dgm:cxn modelId="{7DD3F0C4-AD92-554C-9A50-8C368417BDCC}" type="presParOf" srcId="{786BE011-685C-C14A-B9AA-DE75B1BF6929}" destId="{EB64F15D-8BCD-A14A-B3DC-5E1B95AC2B54}" srcOrd="19" destOrd="0" presId="urn:microsoft.com/office/officeart/2005/8/layout/list1"/>
    <dgm:cxn modelId="{D56B0717-A660-CE43-B593-2EDAF50C5A07}" type="presParOf" srcId="{786BE011-685C-C14A-B9AA-DE75B1BF6929}" destId="{CC5EEF30-1BD6-E443-8398-07EDE74D5C0C}" srcOrd="20" destOrd="0" presId="urn:microsoft.com/office/officeart/2005/8/layout/list1"/>
    <dgm:cxn modelId="{CE59D042-43AD-7A49-89C7-931063557951}" type="presParOf" srcId="{CC5EEF30-1BD6-E443-8398-07EDE74D5C0C}" destId="{A74921B7-F2E0-004C-B2D3-0A68C0AFC069}" srcOrd="0" destOrd="0" presId="urn:microsoft.com/office/officeart/2005/8/layout/list1"/>
    <dgm:cxn modelId="{5F83D03B-1C6E-4A41-96AC-D17FC014E08C}" type="presParOf" srcId="{CC5EEF30-1BD6-E443-8398-07EDE74D5C0C}" destId="{E6942B06-1844-D94D-A880-6A8C73CDA49F}" srcOrd="1" destOrd="0" presId="urn:microsoft.com/office/officeart/2005/8/layout/list1"/>
    <dgm:cxn modelId="{7CE52336-5309-5C47-8D81-9BCEACD508C9}" type="presParOf" srcId="{786BE011-685C-C14A-B9AA-DE75B1BF6929}" destId="{81FD407E-EB28-8145-BA6D-D21EAB02CD1A}" srcOrd="21" destOrd="0" presId="urn:microsoft.com/office/officeart/2005/8/layout/list1"/>
    <dgm:cxn modelId="{1F722F90-73A1-9B40-957A-4281F5822D3B}" type="presParOf" srcId="{786BE011-685C-C14A-B9AA-DE75B1BF6929}" destId="{00AEF198-9112-5B46-B592-5F943803D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D36CF-BFEF-4528-9A78-A7C701C7F96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6BF38EB-745D-48BE-9599-32407BF079CD}">
      <dgm:prSet phldrT="[Text]" custT="1"/>
      <dgm:spPr>
        <a:solidFill>
          <a:srgbClr val="032E5C"/>
        </a:solidFill>
        <a:ln>
          <a:solidFill>
            <a:schemeClr val="tx1"/>
          </a:solidFill>
        </a:ln>
      </dgm:spPr>
      <dgm:t>
        <a:bodyPr/>
        <a:lstStyle/>
        <a:p>
          <a:r>
            <a:rPr lang="en-US" sz="3200" dirty="0">
              <a:solidFill>
                <a:schemeClr val="bg1"/>
              </a:solidFill>
              <a:latin typeface="Brandon Grotesque Medium" panose="020B0603020203060202" pitchFamily="34" charset="0"/>
            </a:rPr>
            <a:t>More likely to physically approach victim</a:t>
          </a:r>
        </a:p>
      </dgm:t>
    </dgm:pt>
    <dgm:pt modelId="{85F35B9F-124A-42BE-B1A9-A681CE09CC06}" type="parTrans" cxnId="{532B8077-3A06-4EEF-A39E-7D9E7296058E}">
      <dgm:prSet/>
      <dgm:spPr/>
      <dgm:t>
        <a:bodyPr/>
        <a:lstStyle/>
        <a:p>
          <a:endParaRPr lang="en-US"/>
        </a:p>
      </dgm:t>
    </dgm:pt>
    <dgm:pt modelId="{9DB90FE6-F767-481B-BE55-2C314F8E1E30}" type="sibTrans" cxnId="{532B8077-3A06-4EEF-A39E-7D9E7296058E}">
      <dgm:prSet/>
      <dgm:spPr/>
      <dgm:t>
        <a:bodyPr/>
        <a:lstStyle/>
        <a:p>
          <a:endParaRPr lang="en-US"/>
        </a:p>
      </dgm:t>
    </dgm:pt>
    <dgm:pt modelId="{0B5076E7-FFF6-4399-AFCD-6F9CB41A6172}">
      <dgm:prSet custT="1"/>
      <dgm:spPr>
        <a:solidFill>
          <a:srgbClr val="032E5C"/>
        </a:solidFill>
        <a:ln>
          <a:solidFill>
            <a:schemeClr val="tx1"/>
          </a:solidFill>
        </a:ln>
      </dgm:spPr>
      <dgm:t>
        <a:bodyPr/>
        <a:lstStyle/>
        <a:p>
          <a:r>
            <a:rPr lang="en-US" sz="3200" dirty="0">
              <a:solidFill>
                <a:schemeClr val="bg1"/>
              </a:solidFill>
              <a:latin typeface="Brandon Grotesque Medium" panose="020B0603020203060202" pitchFamily="34" charset="0"/>
            </a:rPr>
            <a:t>More insulting, interfering and threatening</a:t>
          </a:r>
        </a:p>
      </dgm:t>
    </dgm:pt>
    <dgm:pt modelId="{FA30614C-F7F4-4AF0-BCD9-9379ED212DC0}" type="parTrans" cxnId="{656D6BA6-E695-439D-9C8E-A9E77B025870}">
      <dgm:prSet/>
      <dgm:spPr/>
      <dgm:t>
        <a:bodyPr/>
        <a:lstStyle/>
        <a:p>
          <a:endParaRPr lang="en-US"/>
        </a:p>
      </dgm:t>
    </dgm:pt>
    <dgm:pt modelId="{F08990AE-DCC0-4F64-BEA7-507394101A73}" type="sibTrans" cxnId="{656D6BA6-E695-439D-9C8E-A9E77B025870}">
      <dgm:prSet/>
      <dgm:spPr/>
      <dgm:t>
        <a:bodyPr/>
        <a:lstStyle/>
        <a:p>
          <a:endParaRPr lang="en-US"/>
        </a:p>
      </dgm:t>
    </dgm:pt>
    <dgm:pt modelId="{110C5D17-9298-45F7-889C-5169856F3CA6}">
      <dgm:prSet custT="1"/>
      <dgm:spPr>
        <a:solidFill>
          <a:srgbClr val="032E5C"/>
        </a:solidFill>
        <a:ln>
          <a:solidFill>
            <a:schemeClr val="tx1"/>
          </a:solidFill>
        </a:ln>
      </dgm:spPr>
      <dgm:t>
        <a:bodyPr/>
        <a:lstStyle/>
        <a:p>
          <a:r>
            <a:rPr lang="en-US" sz="3200" dirty="0">
              <a:solidFill>
                <a:schemeClr val="bg1"/>
              </a:solidFill>
              <a:latin typeface="Brandon Grotesque Medium" panose="020B0603020203060202" pitchFamily="34" charset="0"/>
            </a:rPr>
            <a:t>More likely to use weapons</a:t>
          </a:r>
        </a:p>
      </dgm:t>
    </dgm:pt>
    <dgm:pt modelId="{E596D0A7-86A1-4DE6-83EB-D1110AF9DE29}" type="parTrans" cxnId="{76AC3361-75D5-47E0-8004-DDBDDD4BED2C}">
      <dgm:prSet/>
      <dgm:spPr/>
      <dgm:t>
        <a:bodyPr/>
        <a:lstStyle/>
        <a:p>
          <a:endParaRPr lang="en-US"/>
        </a:p>
      </dgm:t>
    </dgm:pt>
    <dgm:pt modelId="{D1518F7E-7A07-4BF1-9915-838709DD6A77}" type="sibTrans" cxnId="{76AC3361-75D5-47E0-8004-DDBDDD4BED2C}">
      <dgm:prSet/>
      <dgm:spPr/>
      <dgm:t>
        <a:bodyPr/>
        <a:lstStyle/>
        <a:p>
          <a:endParaRPr lang="en-US"/>
        </a:p>
      </dgm:t>
    </dgm:pt>
    <dgm:pt modelId="{2A72C635-090F-49A8-B86B-DC84B539CDE0}">
      <dgm:prSet custT="1"/>
      <dgm:spPr>
        <a:solidFill>
          <a:srgbClr val="032E5C"/>
        </a:solidFill>
        <a:ln>
          <a:solidFill>
            <a:schemeClr val="tx1"/>
          </a:solidFill>
        </a:ln>
      </dgm:spPr>
      <dgm:t>
        <a:bodyPr/>
        <a:lstStyle/>
        <a:p>
          <a:r>
            <a:rPr lang="en-US" sz="3200" dirty="0">
              <a:solidFill>
                <a:schemeClr val="bg1"/>
              </a:solidFill>
              <a:latin typeface="Brandon Grotesque Medium" panose="020B0603020203060202" pitchFamily="34" charset="0"/>
            </a:rPr>
            <a:t>Behaviors more likely to escalate quickly</a:t>
          </a:r>
        </a:p>
      </dgm:t>
    </dgm:pt>
    <dgm:pt modelId="{79C7DF75-5CFB-4E1B-B2B3-7B0F07B15BC0}" type="parTrans" cxnId="{7A9948CB-3C85-4E7E-A70A-86ABBD18EF7D}">
      <dgm:prSet/>
      <dgm:spPr/>
      <dgm:t>
        <a:bodyPr/>
        <a:lstStyle/>
        <a:p>
          <a:endParaRPr lang="en-US"/>
        </a:p>
      </dgm:t>
    </dgm:pt>
    <dgm:pt modelId="{9137BD94-EE57-4761-9318-8EC6EDC329AD}" type="sibTrans" cxnId="{7A9948CB-3C85-4E7E-A70A-86ABBD18EF7D}">
      <dgm:prSet/>
      <dgm:spPr/>
      <dgm:t>
        <a:bodyPr/>
        <a:lstStyle/>
        <a:p>
          <a:endParaRPr lang="en-US"/>
        </a:p>
      </dgm:t>
    </dgm:pt>
    <dgm:pt modelId="{180DE81B-16B3-40FA-A6FF-B77C96DDC092}">
      <dgm:prSet custT="1"/>
      <dgm:spPr>
        <a:solidFill>
          <a:srgbClr val="032E5C"/>
        </a:solidFill>
        <a:ln>
          <a:solidFill>
            <a:schemeClr val="tx1"/>
          </a:solidFill>
        </a:ln>
      </dgm:spPr>
      <dgm:t>
        <a:bodyPr/>
        <a:lstStyle/>
        <a:p>
          <a:r>
            <a:rPr lang="en-US" sz="3200" dirty="0">
              <a:solidFill>
                <a:schemeClr val="bg1"/>
              </a:solidFill>
              <a:latin typeface="Brandon Grotesque Medium" panose="020B0603020203060202" pitchFamily="34" charset="0"/>
            </a:rPr>
            <a:t>More likely to re-offend</a:t>
          </a:r>
        </a:p>
      </dgm:t>
    </dgm:pt>
    <dgm:pt modelId="{058674A8-A789-4249-B204-DB49CAF5485B}" type="parTrans" cxnId="{56AF441B-2B51-4AE5-877E-E4BE958B4DDD}">
      <dgm:prSet/>
      <dgm:spPr/>
      <dgm:t>
        <a:bodyPr/>
        <a:lstStyle/>
        <a:p>
          <a:endParaRPr lang="en-US"/>
        </a:p>
      </dgm:t>
    </dgm:pt>
    <dgm:pt modelId="{A887ED74-41C5-409E-947F-CB59AA999E79}" type="sibTrans" cxnId="{56AF441B-2B51-4AE5-877E-E4BE958B4DDD}">
      <dgm:prSet/>
      <dgm:spPr/>
      <dgm:t>
        <a:bodyPr/>
        <a:lstStyle/>
        <a:p>
          <a:endParaRPr lang="en-US"/>
        </a:p>
      </dgm:t>
    </dgm:pt>
    <dgm:pt modelId="{04D8CEA0-3129-47F2-BDED-7413F69F39D0}" type="pres">
      <dgm:prSet presAssocID="{AF1D36CF-BFEF-4528-9A78-A7C701C7F96D}" presName="linear" presStyleCnt="0">
        <dgm:presLayoutVars>
          <dgm:animLvl val="lvl"/>
          <dgm:resizeHandles val="exact"/>
        </dgm:presLayoutVars>
      </dgm:prSet>
      <dgm:spPr/>
      <dgm:t>
        <a:bodyPr/>
        <a:lstStyle/>
        <a:p>
          <a:endParaRPr lang="en-US"/>
        </a:p>
      </dgm:t>
    </dgm:pt>
    <dgm:pt modelId="{E3914B49-49BD-46F4-B1B5-5F7C3555E1DA}" type="pres">
      <dgm:prSet presAssocID="{36BF38EB-745D-48BE-9599-32407BF079CD}" presName="parentText" presStyleLbl="node1" presStyleIdx="0" presStyleCnt="5" custScaleY="56884">
        <dgm:presLayoutVars>
          <dgm:chMax val="0"/>
          <dgm:bulletEnabled val="1"/>
        </dgm:presLayoutVars>
      </dgm:prSet>
      <dgm:spPr/>
      <dgm:t>
        <a:bodyPr/>
        <a:lstStyle/>
        <a:p>
          <a:endParaRPr lang="en-US"/>
        </a:p>
      </dgm:t>
    </dgm:pt>
    <dgm:pt modelId="{181EEDFD-E361-4073-8AE0-AD747945BA4F}" type="pres">
      <dgm:prSet presAssocID="{9DB90FE6-F767-481B-BE55-2C314F8E1E30}" presName="spacer" presStyleCnt="0"/>
      <dgm:spPr/>
    </dgm:pt>
    <dgm:pt modelId="{C7BA9E20-6E90-4F61-8818-2F0D14583F78}" type="pres">
      <dgm:prSet presAssocID="{0B5076E7-FFF6-4399-AFCD-6F9CB41A6172}" presName="parentText" presStyleLbl="node1" presStyleIdx="1" presStyleCnt="5" custScaleY="56884">
        <dgm:presLayoutVars>
          <dgm:chMax val="0"/>
          <dgm:bulletEnabled val="1"/>
        </dgm:presLayoutVars>
      </dgm:prSet>
      <dgm:spPr/>
      <dgm:t>
        <a:bodyPr/>
        <a:lstStyle/>
        <a:p>
          <a:endParaRPr lang="en-US"/>
        </a:p>
      </dgm:t>
    </dgm:pt>
    <dgm:pt modelId="{645DE5D6-233C-4F0C-BD6D-B9E38A15BE8E}" type="pres">
      <dgm:prSet presAssocID="{F08990AE-DCC0-4F64-BEA7-507394101A73}" presName="spacer" presStyleCnt="0"/>
      <dgm:spPr/>
    </dgm:pt>
    <dgm:pt modelId="{269F390A-4AA2-4367-B708-2090C1C8FC59}" type="pres">
      <dgm:prSet presAssocID="{110C5D17-9298-45F7-889C-5169856F3CA6}" presName="parentText" presStyleLbl="node1" presStyleIdx="2" presStyleCnt="5" custScaleY="56884">
        <dgm:presLayoutVars>
          <dgm:chMax val="0"/>
          <dgm:bulletEnabled val="1"/>
        </dgm:presLayoutVars>
      </dgm:prSet>
      <dgm:spPr/>
      <dgm:t>
        <a:bodyPr/>
        <a:lstStyle/>
        <a:p>
          <a:endParaRPr lang="en-US"/>
        </a:p>
      </dgm:t>
    </dgm:pt>
    <dgm:pt modelId="{7B747396-0581-467D-ABC0-F86A764B6F6C}" type="pres">
      <dgm:prSet presAssocID="{D1518F7E-7A07-4BF1-9915-838709DD6A77}" presName="spacer" presStyleCnt="0"/>
      <dgm:spPr/>
    </dgm:pt>
    <dgm:pt modelId="{F7811F55-3944-4819-A7CD-892D4441BFAA}" type="pres">
      <dgm:prSet presAssocID="{2A72C635-090F-49A8-B86B-DC84B539CDE0}" presName="parentText" presStyleLbl="node1" presStyleIdx="3" presStyleCnt="5" custScaleY="56884">
        <dgm:presLayoutVars>
          <dgm:chMax val="0"/>
          <dgm:bulletEnabled val="1"/>
        </dgm:presLayoutVars>
      </dgm:prSet>
      <dgm:spPr/>
      <dgm:t>
        <a:bodyPr/>
        <a:lstStyle/>
        <a:p>
          <a:endParaRPr lang="en-US"/>
        </a:p>
      </dgm:t>
    </dgm:pt>
    <dgm:pt modelId="{D0D4FB6D-BAB4-49D2-AC13-694CFB067554}" type="pres">
      <dgm:prSet presAssocID="{9137BD94-EE57-4761-9318-8EC6EDC329AD}" presName="spacer" presStyleCnt="0"/>
      <dgm:spPr/>
    </dgm:pt>
    <dgm:pt modelId="{8B8BF5C2-4AC5-4BD5-8764-048802864198}" type="pres">
      <dgm:prSet presAssocID="{180DE81B-16B3-40FA-A6FF-B77C96DDC092}" presName="parentText" presStyleLbl="node1" presStyleIdx="4" presStyleCnt="5" custScaleY="56884">
        <dgm:presLayoutVars>
          <dgm:chMax val="0"/>
          <dgm:bulletEnabled val="1"/>
        </dgm:presLayoutVars>
      </dgm:prSet>
      <dgm:spPr/>
      <dgm:t>
        <a:bodyPr/>
        <a:lstStyle/>
        <a:p>
          <a:endParaRPr lang="en-US"/>
        </a:p>
      </dgm:t>
    </dgm:pt>
  </dgm:ptLst>
  <dgm:cxnLst>
    <dgm:cxn modelId="{E1544CC9-FE06-4F3A-AA2A-6E80EB2F8E35}" type="presOf" srcId="{36BF38EB-745D-48BE-9599-32407BF079CD}" destId="{E3914B49-49BD-46F4-B1B5-5F7C3555E1DA}" srcOrd="0" destOrd="0" presId="urn:microsoft.com/office/officeart/2005/8/layout/vList2"/>
    <dgm:cxn modelId="{B8AEA01C-1315-4B9E-ABE8-8BE7F1EEBF72}" type="presOf" srcId="{0B5076E7-FFF6-4399-AFCD-6F9CB41A6172}" destId="{C7BA9E20-6E90-4F61-8818-2F0D14583F78}" srcOrd="0" destOrd="0" presId="urn:microsoft.com/office/officeart/2005/8/layout/vList2"/>
    <dgm:cxn modelId="{DA535F6B-9B8A-4A53-9735-120CD3280DC0}" type="presOf" srcId="{2A72C635-090F-49A8-B86B-DC84B539CDE0}" destId="{F7811F55-3944-4819-A7CD-892D4441BFAA}" srcOrd="0" destOrd="0" presId="urn:microsoft.com/office/officeart/2005/8/layout/vList2"/>
    <dgm:cxn modelId="{656D6BA6-E695-439D-9C8E-A9E77B025870}" srcId="{AF1D36CF-BFEF-4528-9A78-A7C701C7F96D}" destId="{0B5076E7-FFF6-4399-AFCD-6F9CB41A6172}" srcOrd="1" destOrd="0" parTransId="{FA30614C-F7F4-4AF0-BCD9-9379ED212DC0}" sibTransId="{F08990AE-DCC0-4F64-BEA7-507394101A73}"/>
    <dgm:cxn modelId="{532B8077-3A06-4EEF-A39E-7D9E7296058E}" srcId="{AF1D36CF-BFEF-4528-9A78-A7C701C7F96D}" destId="{36BF38EB-745D-48BE-9599-32407BF079CD}" srcOrd="0" destOrd="0" parTransId="{85F35B9F-124A-42BE-B1A9-A681CE09CC06}" sibTransId="{9DB90FE6-F767-481B-BE55-2C314F8E1E30}"/>
    <dgm:cxn modelId="{56AF441B-2B51-4AE5-877E-E4BE958B4DDD}" srcId="{AF1D36CF-BFEF-4528-9A78-A7C701C7F96D}" destId="{180DE81B-16B3-40FA-A6FF-B77C96DDC092}" srcOrd="4" destOrd="0" parTransId="{058674A8-A789-4249-B204-DB49CAF5485B}" sibTransId="{A887ED74-41C5-409E-947F-CB59AA999E79}"/>
    <dgm:cxn modelId="{7841CC1B-5FE4-4316-9B77-1D39703F039D}" type="presOf" srcId="{110C5D17-9298-45F7-889C-5169856F3CA6}" destId="{269F390A-4AA2-4367-B708-2090C1C8FC59}" srcOrd="0" destOrd="0" presId="urn:microsoft.com/office/officeart/2005/8/layout/vList2"/>
    <dgm:cxn modelId="{CC663522-83E2-44F2-908C-EBACBD3AC811}" type="presOf" srcId="{180DE81B-16B3-40FA-A6FF-B77C96DDC092}" destId="{8B8BF5C2-4AC5-4BD5-8764-048802864198}" srcOrd="0" destOrd="0" presId="urn:microsoft.com/office/officeart/2005/8/layout/vList2"/>
    <dgm:cxn modelId="{4FFB178E-E9F3-41EF-A996-4000239CC917}" type="presOf" srcId="{AF1D36CF-BFEF-4528-9A78-A7C701C7F96D}" destId="{04D8CEA0-3129-47F2-BDED-7413F69F39D0}" srcOrd="0" destOrd="0" presId="urn:microsoft.com/office/officeart/2005/8/layout/vList2"/>
    <dgm:cxn modelId="{7A9948CB-3C85-4E7E-A70A-86ABBD18EF7D}" srcId="{AF1D36CF-BFEF-4528-9A78-A7C701C7F96D}" destId="{2A72C635-090F-49A8-B86B-DC84B539CDE0}" srcOrd="3" destOrd="0" parTransId="{79C7DF75-5CFB-4E1B-B2B3-7B0F07B15BC0}" sibTransId="{9137BD94-EE57-4761-9318-8EC6EDC329AD}"/>
    <dgm:cxn modelId="{76AC3361-75D5-47E0-8004-DDBDDD4BED2C}" srcId="{AF1D36CF-BFEF-4528-9A78-A7C701C7F96D}" destId="{110C5D17-9298-45F7-889C-5169856F3CA6}" srcOrd="2" destOrd="0" parTransId="{E596D0A7-86A1-4DE6-83EB-D1110AF9DE29}" sibTransId="{D1518F7E-7A07-4BF1-9915-838709DD6A77}"/>
    <dgm:cxn modelId="{B0470576-3C4B-41B4-A009-CA697906ACFE}" type="presParOf" srcId="{04D8CEA0-3129-47F2-BDED-7413F69F39D0}" destId="{E3914B49-49BD-46F4-B1B5-5F7C3555E1DA}" srcOrd="0" destOrd="0" presId="urn:microsoft.com/office/officeart/2005/8/layout/vList2"/>
    <dgm:cxn modelId="{91816DA7-8A2F-4E6F-83F2-15D653C0C17F}" type="presParOf" srcId="{04D8CEA0-3129-47F2-BDED-7413F69F39D0}" destId="{181EEDFD-E361-4073-8AE0-AD747945BA4F}" srcOrd="1" destOrd="0" presId="urn:microsoft.com/office/officeart/2005/8/layout/vList2"/>
    <dgm:cxn modelId="{27828E32-607E-4CF0-A141-A219E8A7B72A}" type="presParOf" srcId="{04D8CEA0-3129-47F2-BDED-7413F69F39D0}" destId="{C7BA9E20-6E90-4F61-8818-2F0D14583F78}" srcOrd="2" destOrd="0" presId="urn:microsoft.com/office/officeart/2005/8/layout/vList2"/>
    <dgm:cxn modelId="{F5D02C3D-9994-4A80-B926-491ED2263F23}" type="presParOf" srcId="{04D8CEA0-3129-47F2-BDED-7413F69F39D0}" destId="{645DE5D6-233C-4F0C-BD6D-B9E38A15BE8E}" srcOrd="3" destOrd="0" presId="urn:microsoft.com/office/officeart/2005/8/layout/vList2"/>
    <dgm:cxn modelId="{D4DF9ADE-06CE-4A53-94D2-7185AD861F14}" type="presParOf" srcId="{04D8CEA0-3129-47F2-BDED-7413F69F39D0}" destId="{269F390A-4AA2-4367-B708-2090C1C8FC59}" srcOrd="4" destOrd="0" presId="urn:microsoft.com/office/officeart/2005/8/layout/vList2"/>
    <dgm:cxn modelId="{54CA43C9-68D4-4EAA-9059-38BCBF910DD8}" type="presParOf" srcId="{04D8CEA0-3129-47F2-BDED-7413F69F39D0}" destId="{7B747396-0581-467D-ABC0-F86A764B6F6C}" srcOrd="5" destOrd="0" presId="urn:microsoft.com/office/officeart/2005/8/layout/vList2"/>
    <dgm:cxn modelId="{2D765108-4C67-4F55-9EF1-EB7BA1E7C90E}" type="presParOf" srcId="{04D8CEA0-3129-47F2-BDED-7413F69F39D0}" destId="{F7811F55-3944-4819-A7CD-892D4441BFAA}" srcOrd="6" destOrd="0" presId="urn:microsoft.com/office/officeart/2005/8/layout/vList2"/>
    <dgm:cxn modelId="{2C23CA12-B1A3-4FFA-B7D0-FEE12C31E591}" type="presParOf" srcId="{04D8CEA0-3129-47F2-BDED-7413F69F39D0}" destId="{D0D4FB6D-BAB4-49D2-AC13-694CFB067554}" srcOrd="7" destOrd="0" presId="urn:microsoft.com/office/officeart/2005/8/layout/vList2"/>
    <dgm:cxn modelId="{D612748A-15C1-487C-AD7C-1BB1944360C6}" type="presParOf" srcId="{04D8CEA0-3129-47F2-BDED-7413F69F39D0}" destId="{8B8BF5C2-4AC5-4BD5-8764-04880286419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51193D-A803-46AC-98BD-9411595A0E8D}" type="doc">
      <dgm:prSet loTypeId="urn:microsoft.com/office/officeart/2005/8/layout/vList6" loCatId="process" qsTypeId="urn:microsoft.com/office/officeart/2005/8/quickstyle/simple4" qsCatId="simple" csTypeId="urn:microsoft.com/office/officeart/2005/8/colors/colorful2" csCatId="colorful" phldr="1"/>
      <dgm:spPr/>
      <dgm:t>
        <a:bodyPr/>
        <a:lstStyle/>
        <a:p>
          <a:endParaRPr lang="en-US"/>
        </a:p>
      </dgm:t>
    </dgm:pt>
    <dgm:pt modelId="{AE57F0BA-9966-4D18-82F3-A962B3B7A6AF}">
      <dgm:prSet phldrT="[Text]"/>
      <dgm:spPr>
        <a:solidFill>
          <a:srgbClr val="002D59"/>
        </a:solidFill>
      </dgm:spPr>
      <dgm:t>
        <a:bodyPr/>
        <a:lstStyle/>
        <a:p>
          <a:r>
            <a:rPr lang="en-US" b="1" dirty="0">
              <a:solidFill>
                <a:schemeClr val="bg1"/>
              </a:solidFill>
              <a:latin typeface="Brandon Grotesque Medium" panose="020B0603020203060202" pitchFamily="34" charset="0"/>
            </a:rPr>
            <a:t>76%</a:t>
          </a:r>
        </a:p>
      </dgm:t>
    </dgm:pt>
    <dgm:pt modelId="{321931DD-CC6E-404F-8E4D-A8B960EC0F49}" type="parTrans" cxnId="{2098FE6E-3D6E-4C80-BA4C-9E06B9942B1D}">
      <dgm:prSet/>
      <dgm:spPr/>
      <dgm:t>
        <a:bodyPr/>
        <a:lstStyle/>
        <a:p>
          <a:endParaRPr lang="en-US"/>
        </a:p>
      </dgm:t>
    </dgm:pt>
    <dgm:pt modelId="{C498623C-3F59-4EED-8F7D-D28FBF2BDB13}" type="sibTrans" cxnId="{2098FE6E-3D6E-4C80-BA4C-9E06B9942B1D}">
      <dgm:prSet/>
      <dgm:spPr/>
      <dgm:t>
        <a:bodyPr/>
        <a:lstStyle/>
        <a:p>
          <a:endParaRPr lang="en-US"/>
        </a:p>
      </dgm:t>
    </dgm:pt>
    <dgm:pt modelId="{60B60AF0-F41E-4E8E-AE2F-4F701BA44CD9}">
      <dgm:prSet phldrT="[Text]" custT="1"/>
      <dgm:spPr>
        <a:solidFill>
          <a:srgbClr val="99A3BB"/>
        </a:solidFill>
        <a:ln>
          <a:noFill/>
        </a:ln>
      </dgm:spPr>
      <dgm:t>
        <a:bodyPr rIns="274320"/>
        <a:lstStyle/>
        <a:p>
          <a:pPr marL="231775" indent="-169863">
            <a:lnSpc>
              <a:spcPct val="90000"/>
            </a:lnSpc>
            <a:spcBef>
              <a:spcPct val="0"/>
            </a:spcBef>
            <a:spcAft>
              <a:spcPts val="1200"/>
            </a:spcAft>
          </a:pPr>
          <a:r>
            <a:rPr lang="en-US" sz="2200" dirty="0">
              <a:solidFill>
                <a:srgbClr val="032E5C"/>
              </a:solidFill>
              <a:latin typeface="Brandon Grotesque Medium" panose="020B0603020203060202" pitchFamily="34" charset="0"/>
            </a:rPr>
            <a:t>At LEAST 1 episode of stalking within year prior to murder</a:t>
          </a:r>
        </a:p>
      </dgm:t>
    </dgm:pt>
    <dgm:pt modelId="{3F02E623-EB2A-4376-8243-8782034E9D26}" type="parTrans" cxnId="{EF71D850-19E8-429B-93F6-E08092F31FA3}">
      <dgm:prSet/>
      <dgm:spPr/>
      <dgm:t>
        <a:bodyPr/>
        <a:lstStyle/>
        <a:p>
          <a:endParaRPr lang="en-US"/>
        </a:p>
      </dgm:t>
    </dgm:pt>
    <dgm:pt modelId="{0A916711-CD5C-4F19-9EE9-50A93DDAFCE6}" type="sibTrans" cxnId="{EF71D850-19E8-429B-93F6-E08092F31FA3}">
      <dgm:prSet/>
      <dgm:spPr/>
      <dgm:t>
        <a:bodyPr/>
        <a:lstStyle/>
        <a:p>
          <a:endParaRPr lang="en-US"/>
        </a:p>
      </dgm:t>
    </dgm:pt>
    <dgm:pt modelId="{6F538588-16BB-4514-8DDC-C487D1D28460}">
      <dgm:prSet phldrT="[Text]"/>
      <dgm:spPr>
        <a:solidFill>
          <a:srgbClr val="002D59"/>
        </a:solidFill>
      </dgm:spPr>
      <dgm:t>
        <a:bodyPr/>
        <a:lstStyle/>
        <a:p>
          <a:r>
            <a:rPr lang="en-US" b="1" dirty="0">
              <a:solidFill>
                <a:schemeClr val="bg1"/>
              </a:solidFill>
              <a:latin typeface="Brandon Grotesque Medium" panose="020B0603020203060202" pitchFamily="34" charset="0"/>
            </a:rPr>
            <a:t>85%</a:t>
          </a:r>
        </a:p>
      </dgm:t>
    </dgm:pt>
    <dgm:pt modelId="{8894BFBD-4DB2-40B3-BDBB-E1BD17D860AC}" type="parTrans" cxnId="{53A58837-BD31-4A23-88D4-3255584848D5}">
      <dgm:prSet/>
      <dgm:spPr/>
      <dgm:t>
        <a:bodyPr/>
        <a:lstStyle/>
        <a:p>
          <a:endParaRPr lang="en-US"/>
        </a:p>
      </dgm:t>
    </dgm:pt>
    <dgm:pt modelId="{2D952B5C-365A-4305-B874-231E28A4E836}" type="sibTrans" cxnId="{53A58837-BD31-4A23-88D4-3255584848D5}">
      <dgm:prSet/>
      <dgm:spPr/>
      <dgm:t>
        <a:bodyPr/>
        <a:lstStyle/>
        <a:p>
          <a:endParaRPr lang="en-US"/>
        </a:p>
      </dgm:t>
    </dgm:pt>
    <dgm:pt modelId="{F63BAEAA-CE17-48F9-B69B-A124839B88A0}">
      <dgm:prSet phldrT="[Text]" custT="1"/>
      <dgm:spPr>
        <a:solidFill>
          <a:srgbClr val="99A3BB"/>
        </a:solidFill>
      </dgm:spPr>
      <dgm:t>
        <a:bodyPr/>
        <a:lstStyle/>
        <a:p>
          <a:r>
            <a:rPr lang="en-US" sz="2200" dirty="0">
              <a:solidFill>
                <a:srgbClr val="032E5C"/>
              </a:solidFill>
              <a:latin typeface="Brandon Grotesque Medium" panose="020B0603020203060202" pitchFamily="34" charset="0"/>
            </a:rPr>
            <a:t>At LEAST 1 episode of stalking within year prior to attempted murder</a:t>
          </a:r>
        </a:p>
      </dgm:t>
    </dgm:pt>
    <dgm:pt modelId="{BB7F50AC-A033-4ECB-9F9D-52D106790873}" type="parTrans" cxnId="{8090F55A-B507-4691-88D7-1ECD31386642}">
      <dgm:prSet/>
      <dgm:spPr/>
      <dgm:t>
        <a:bodyPr/>
        <a:lstStyle/>
        <a:p>
          <a:endParaRPr lang="en-US"/>
        </a:p>
      </dgm:t>
    </dgm:pt>
    <dgm:pt modelId="{1C19791A-A8A9-41A3-A132-BE7C370EBE9C}" type="sibTrans" cxnId="{8090F55A-B507-4691-88D7-1ECD31386642}">
      <dgm:prSet/>
      <dgm:spPr/>
      <dgm:t>
        <a:bodyPr/>
        <a:lstStyle/>
        <a:p>
          <a:endParaRPr lang="en-US"/>
        </a:p>
      </dgm:t>
    </dgm:pt>
    <dgm:pt modelId="{C50847E9-E59D-480B-BDB7-950F34F4B0D9}">
      <dgm:prSet phldrT="[Text]" custT="1"/>
      <dgm:spPr>
        <a:solidFill>
          <a:srgbClr val="99A3BB"/>
        </a:solidFill>
      </dgm:spPr>
      <dgm:t>
        <a:bodyPr/>
        <a:lstStyle/>
        <a:p>
          <a:r>
            <a:rPr lang="en-US" sz="2200" b="1" dirty="0">
              <a:solidFill>
                <a:srgbClr val="032E5C"/>
              </a:solidFill>
              <a:latin typeface="Brandon Grotesque Medium" panose="020B0603020203060202" pitchFamily="34" charset="0"/>
            </a:rPr>
            <a:t>Attempted</a:t>
          </a:r>
          <a:r>
            <a:rPr lang="en-US" sz="2200" dirty="0">
              <a:solidFill>
                <a:srgbClr val="032E5C"/>
              </a:solidFill>
              <a:latin typeface="Brandon Grotesque Medium" panose="020B0603020203060202" pitchFamily="34" charset="0"/>
            </a:rPr>
            <a:t> </a:t>
          </a:r>
          <a:r>
            <a:rPr lang="en-US" sz="2200" dirty="0" err="1">
              <a:solidFill>
                <a:srgbClr val="032E5C"/>
              </a:solidFill>
              <a:latin typeface="Brandon Grotesque Medium" panose="020B0603020203060202" pitchFamily="34" charset="0"/>
            </a:rPr>
            <a:t>femicide</a:t>
          </a:r>
          <a:r>
            <a:rPr lang="en-US" sz="2200" dirty="0">
              <a:solidFill>
                <a:srgbClr val="032E5C"/>
              </a:solidFill>
              <a:latin typeface="Brandon Grotesque Medium" panose="020B0603020203060202" pitchFamily="34" charset="0"/>
            </a:rPr>
            <a:t> by intimate partner</a:t>
          </a:r>
        </a:p>
      </dgm:t>
    </dgm:pt>
    <dgm:pt modelId="{3D9A0C88-8B46-4DFE-8BB0-D27975E81026}" type="parTrans" cxnId="{8105AEE5-C349-4541-9FE9-690BA36372E9}">
      <dgm:prSet/>
      <dgm:spPr/>
      <dgm:t>
        <a:bodyPr/>
        <a:lstStyle/>
        <a:p>
          <a:endParaRPr lang="en-US"/>
        </a:p>
      </dgm:t>
    </dgm:pt>
    <dgm:pt modelId="{19D464F0-9E78-4A2F-ADCD-B55BA6E3CA26}" type="sibTrans" cxnId="{8105AEE5-C349-4541-9FE9-690BA36372E9}">
      <dgm:prSet/>
      <dgm:spPr/>
      <dgm:t>
        <a:bodyPr/>
        <a:lstStyle/>
        <a:p>
          <a:endParaRPr lang="en-US"/>
        </a:p>
      </dgm:t>
    </dgm:pt>
    <dgm:pt modelId="{B41CC799-0FB7-453B-B49B-999726E726E4}">
      <dgm:prSet phldrT="[Text]" custT="1"/>
      <dgm:spPr>
        <a:solidFill>
          <a:srgbClr val="99A3BB"/>
        </a:solidFill>
        <a:ln>
          <a:noFill/>
        </a:ln>
      </dgm:spPr>
      <dgm:t>
        <a:bodyPr rIns="274320"/>
        <a:lstStyle/>
        <a:p>
          <a:pPr marL="231775" indent="-169863">
            <a:lnSpc>
              <a:spcPct val="100000"/>
            </a:lnSpc>
            <a:spcBef>
              <a:spcPts val="1200"/>
            </a:spcBef>
            <a:spcAft>
              <a:spcPts val="1200"/>
            </a:spcAft>
          </a:pPr>
          <a:r>
            <a:rPr lang="en-US" sz="2200" dirty="0" err="1">
              <a:solidFill>
                <a:srgbClr val="032E5C"/>
              </a:solidFill>
              <a:latin typeface="Brandon Grotesque Medium" panose="020B0603020203060202" pitchFamily="34" charset="0"/>
            </a:rPr>
            <a:t>Femicide</a:t>
          </a:r>
          <a:r>
            <a:rPr lang="en-US" sz="2200" dirty="0">
              <a:solidFill>
                <a:srgbClr val="032E5C"/>
              </a:solidFill>
              <a:latin typeface="Brandon Grotesque Medium" panose="020B0603020203060202" pitchFamily="34" charset="0"/>
            </a:rPr>
            <a:t> by intimate partner</a:t>
          </a:r>
        </a:p>
      </dgm:t>
    </dgm:pt>
    <dgm:pt modelId="{DD4CD024-46B2-4BC0-85D3-E8B7566F1959}" type="parTrans" cxnId="{5D632CCF-98E9-475D-B039-AEDB93FC99BA}">
      <dgm:prSet/>
      <dgm:spPr/>
      <dgm:t>
        <a:bodyPr/>
        <a:lstStyle/>
        <a:p>
          <a:endParaRPr lang="en-US"/>
        </a:p>
      </dgm:t>
    </dgm:pt>
    <dgm:pt modelId="{078E701B-67BD-4679-AF65-E89A95DE0636}" type="sibTrans" cxnId="{5D632CCF-98E9-475D-B039-AEDB93FC99BA}">
      <dgm:prSet/>
      <dgm:spPr/>
      <dgm:t>
        <a:bodyPr/>
        <a:lstStyle/>
        <a:p>
          <a:endParaRPr lang="en-US"/>
        </a:p>
      </dgm:t>
    </dgm:pt>
    <dgm:pt modelId="{5A839421-B1CE-49D1-8F29-C54892DDFF79}" type="pres">
      <dgm:prSet presAssocID="{0E51193D-A803-46AC-98BD-9411595A0E8D}" presName="Name0" presStyleCnt="0">
        <dgm:presLayoutVars>
          <dgm:dir/>
          <dgm:animLvl val="lvl"/>
          <dgm:resizeHandles/>
        </dgm:presLayoutVars>
      </dgm:prSet>
      <dgm:spPr/>
      <dgm:t>
        <a:bodyPr/>
        <a:lstStyle/>
        <a:p>
          <a:endParaRPr lang="en-US"/>
        </a:p>
      </dgm:t>
    </dgm:pt>
    <dgm:pt modelId="{9BAA0C96-87C0-40E3-A0D2-66056450351E}" type="pres">
      <dgm:prSet presAssocID="{AE57F0BA-9966-4D18-82F3-A962B3B7A6AF}" presName="linNode" presStyleCnt="0"/>
      <dgm:spPr/>
    </dgm:pt>
    <dgm:pt modelId="{5C396F4B-3A1D-4BA6-B9D2-A101CD3031F0}" type="pres">
      <dgm:prSet presAssocID="{AE57F0BA-9966-4D18-82F3-A962B3B7A6AF}" presName="parentShp" presStyleLbl="node1" presStyleIdx="0" presStyleCnt="2" custLinFactNeighborX="-1515" custLinFactNeighborY="-26">
        <dgm:presLayoutVars>
          <dgm:bulletEnabled val="1"/>
        </dgm:presLayoutVars>
      </dgm:prSet>
      <dgm:spPr/>
      <dgm:t>
        <a:bodyPr/>
        <a:lstStyle/>
        <a:p>
          <a:endParaRPr lang="en-US"/>
        </a:p>
      </dgm:t>
    </dgm:pt>
    <dgm:pt modelId="{84D797D5-9DC0-47A5-A8AB-CEE875DF98C5}" type="pres">
      <dgm:prSet presAssocID="{AE57F0BA-9966-4D18-82F3-A962B3B7A6AF}" presName="childShp" presStyleLbl="bgAccFollowNode1" presStyleIdx="0" presStyleCnt="2" custLinFactNeighborY="-26">
        <dgm:presLayoutVars>
          <dgm:bulletEnabled val="1"/>
        </dgm:presLayoutVars>
      </dgm:prSet>
      <dgm:spPr/>
      <dgm:t>
        <a:bodyPr/>
        <a:lstStyle/>
        <a:p>
          <a:endParaRPr lang="en-US"/>
        </a:p>
      </dgm:t>
    </dgm:pt>
    <dgm:pt modelId="{F99F5F7A-FD1C-4C44-8E1B-BBCF88AF57E8}" type="pres">
      <dgm:prSet presAssocID="{C498623C-3F59-4EED-8F7D-D28FBF2BDB13}" presName="spacing" presStyleCnt="0"/>
      <dgm:spPr/>
    </dgm:pt>
    <dgm:pt modelId="{7DF93DDF-2929-437E-9470-B8EE12CAA2C1}" type="pres">
      <dgm:prSet presAssocID="{6F538588-16BB-4514-8DDC-C487D1D28460}" presName="linNode" presStyleCnt="0"/>
      <dgm:spPr/>
    </dgm:pt>
    <dgm:pt modelId="{C83291C4-6365-4DE4-A4EE-E6FC786661C1}" type="pres">
      <dgm:prSet presAssocID="{6F538588-16BB-4514-8DDC-C487D1D28460}" presName="parentShp" presStyleLbl="node1" presStyleIdx="1" presStyleCnt="2">
        <dgm:presLayoutVars>
          <dgm:bulletEnabled val="1"/>
        </dgm:presLayoutVars>
      </dgm:prSet>
      <dgm:spPr/>
      <dgm:t>
        <a:bodyPr/>
        <a:lstStyle/>
        <a:p>
          <a:endParaRPr lang="en-US"/>
        </a:p>
      </dgm:t>
    </dgm:pt>
    <dgm:pt modelId="{CE5AD454-8D86-4FEB-B11B-740B2BC344B6}" type="pres">
      <dgm:prSet presAssocID="{6F538588-16BB-4514-8DDC-C487D1D28460}" presName="childShp" presStyleLbl="bgAccFollowNode1" presStyleIdx="1" presStyleCnt="2" custScaleY="99319">
        <dgm:presLayoutVars>
          <dgm:bulletEnabled val="1"/>
        </dgm:presLayoutVars>
      </dgm:prSet>
      <dgm:spPr/>
      <dgm:t>
        <a:bodyPr/>
        <a:lstStyle/>
        <a:p>
          <a:endParaRPr lang="en-US"/>
        </a:p>
      </dgm:t>
    </dgm:pt>
  </dgm:ptLst>
  <dgm:cxnLst>
    <dgm:cxn modelId="{EB9E8C6E-F34D-4051-8EC8-0B4853EAFE17}" type="presOf" srcId="{0E51193D-A803-46AC-98BD-9411595A0E8D}" destId="{5A839421-B1CE-49D1-8F29-C54892DDFF79}" srcOrd="0" destOrd="0" presId="urn:microsoft.com/office/officeart/2005/8/layout/vList6"/>
    <dgm:cxn modelId="{3975B70D-C385-4BEF-B899-4455C0A38677}" type="presOf" srcId="{60B60AF0-F41E-4E8E-AE2F-4F701BA44CD9}" destId="{84D797D5-9DC0-47A5-A8AB-CEE875DF98C5}" srcOrd="0" destOrd="1" presId="urn:microsoft.com/office/officeart/2005/8/layout/vList6"/>
    <dgm:cxn modelId="{8090F55A-B507-4691-88D7-1ECD31386642}" srcId="{6F538588-16BB-4514-8DDC-C487D1D28460}" destId="{F63BAEAA-CE17-48F9-B69B-A124839B88A0}" srcOrd="1" destOrd="0" parTransId="{BB7F50AC-A033-4ECB-9F9D-52D106790873}" sibTransId="{1C19791A-A8A9-41A3-A132-BE7C370EBE9C}"/>
    <dgm:cxn modelId="{9F612A24-B39A-49D8-879B-4C99027E99DA}" type="presOf" srcId="{6F538588-16BB-4514-8DDC-C487D1D28460}" destId="{C83291C4-6365-4DE4-A4EE-E6FC786661C1}" srcOrd="0" destOrd="0" presId="urn:microsoft.com/office/officeart/2005/8/layout/vList6"/>
    <dgm:cxn modelId="{F9DD542C-BFE6-4CF9-BEF2-7AB0863B3DAA}" type="presOf" srcId="{B41CC799-0FB7-453B-B49B-999726E726E4}" destId="{84D797D5-9DC0-47A5-A8AB-CEE875DF98C5}" srcOrd="0" destOrd="0" presId="urn:microsoft.com/office/officeart/2005/8/layout/vList6"/>
    <dgm:cxn modelId="{7FBA62BD-EC76-4943-88FE-18ABFE819211}" type="presOf" srcId="{AE57F0BA-9966-4D18-82F3-A962B3B7A6AF}" destId="{5C396F4B-3A1D-4BA6-B9D2-A101CD3031F0}" srcOrd="0" destOrd="0" presId="urn:microsoft.com/office/officeart/2005/8/layout/vList6"/>
    <dgm:cxn modelId="{5D632CCF-98E9-475D-B039-AEDB93FC99BA}" srcId="{AE57F0BA-9966-4D18-82F3-A962B3B7A6AF}" destId="{B41CC799-0FB7-453B-B49B-999726E726E4}" srcOrd="0" destOrd="0" parTransId="{DD4CD024-46B2-4BC0-85D3-E8B7566F1959}" sibTransId="{078E701B-67BD-4679-AF65-E89A95DE0636}"/>
    <dgm:cxn modelId="{8105AEE5-C349-4541-9FE9-690BA36372E9}" srcId="{6F538588-16BB-4514-8DDC-C487D1D28460}" destId="{C50847E9-E59D-480B-BDB7-950F34F4B0D9}" srcOrd="0" destOrd="0" parTransId="{3D9A0C88-8B46-4DFE-8BB0-D27975E81026}" sibTransId="{19D464F0-9E78-4A2F-ADCD-B55BA6E3CA26}"/>
    <dgm:cxn modelId="{BE1535C8-D7C1-409E-BC30-DF6153E60781}" type="presOf" srcId="{C50847E9-E59D-480B-BDB7-950F34F4B0D9}" destId="{CE5AD454-8D86-4FEB-B11B-740B2BC344B6}" srcOrd="0" destOrd="0" presId="urn:microsoft.com/office/officeart/2005/8/layout/vList6"/>
    <dgm:cxn modelId="{53A58837-BD31-4A23-88D4-3255584848D5}" srcId="{0E51193D-A803-46AC-98BD-9411595A0E8D}" destId="{6F538588-16BB-4514-8DDC-C487D1D28460}" srcOrd="1" destOrd="0" parTransId="{8894BFBD-4DB2-40B3-BDBB-E1BD17D860AC}" sibTransId="{2D952B5C-365A-4305-B874-231E28A4E836}"/>
    <dgm:cxn modelId="{EF71D850-19E8-429B-93F6-E08092F31FA3}" srcId="{AE57F0BA-9966-4D18-82F3-A962B3B7A6AF}" destId="{60B60AF0-F41E-4E8E-AE2F-4F701BA44CD9}" srcOrd="1" destOrd="0" parTransId="{3F02E623-EB2A-4376-8243-8782034E9D26}" sibTransId="{0A916711-CD5C-4F19-9EE9-50A93DDAFCE6}"/>
    <dgm:cxn modelId="{A74D2745-53FA-4E58-9D9D-54DAB6E36E7D}" type="presOf" srcId="{F63BAEAA-CE17-48F9-B69B-A124839B88A0}" destId="{CE5AD454-8D86-4FEB-B11B-740B2BC344B6}" srcOrd="0" destOrd="1" presId="urn:microsoft.com/office/officeart/2005/8/layout/vList6"/>
    <dgm:cxn modelId="{2098FE6E-3D6E-4C80-BA4C-9E06B9942B1D}" srcId="{0E51193D-A803-46AC-98BD-9411595A0E8D}" destId="{AE57F0BA-9966-4D18-82F3-A962B3B7A6AF}" srcOrd="0" destOrd="0" parTransId="{321931DD-CC6E-404F-8E4D-A8B960EC0F49}" sibTransId="{C498623C-3F59-4EED-8F7D-D28FBF2BDB13}"/>
    <dgm:cxn modelId="{18F04C2D-DA3A-4D08-BF6D-3795806588DB}" type="presParOf" srcId="{5A839421-B1CE-49D1-8F29-C54892DDFF79}" destId="{9BAA0C96-87C0-40E3-A0D2-66056450351E}" srcOrd="0" destOrd="0" presId="urn:microsoft.com/office/officeart/2005/8/layout/vList6"/>
    <dgm:cxn modelId="{B4A0C7B4-40E9-4A25-BA46-57684F432535}" type="presParOf" srcId="{9BAA0C96-87C0-40E3-A0D2-66056450351E}" destId="{5C396F4B-3A1D-4BA6-B9D2-A101CD3031F0}" srcOrd="0" destOrd="0" presId="urn:microsoft.com/office/officeart/2005/8/layout/vList6"/>
    <dgm:cxn modelId="{C59BB1AF-5B2E-4C60-82F2-21B6BF3E70E7}" type="presParOf" srcId="{9BAA0C96-87C0-40E3-A0D2-66056450351E}" destId="{84D797D5-9DC0-47A5-A8AB-CEE875DF98C5}" srcOrd="1" destOrd="0" presId="urn:microsoft.com/office/officeart/2005/8/layout/vList6"/>
    <dgm:cxn modelId="{75C8CBD0-8818-4BC3-B0DC-646495BA3F26}" type="presParOf" srcId="{5A839421-B1CE-49D1-8F29-C54892DDFF79}" destId="{F99F5F7A-FD1C-4C44-8E1B-BBCF88AF57E8}" srcOrd="1" destOrd="0" presId="urn:microsoft.com/office/officeart/2005/8/layout/vList6"/>
    <dgm:cxn modelId="{B36D7C22-D61B-44BB-B114-A581CAD966BE}" type="presParOf" srcId="{5A839421-B1CE-49D1-8F29-C54892DDFF79}" destId="{7DF93DDF-2929-437E-9470-B8EE12CAA2C1}" srcOrd="2" destOrd="0" presId="urn:microsoft.com/office/officeart/2005/8/layout/vList6"/>
    <dgm:cxn modelId="{CE470B0B-B410-4E24-827A-C483242A21F9}" type="presParOf" srcId="{7DF93DDF-2929-437E-9470-B8EE12CAA2C1}" destId="{C83291C4-6365-4DE4-A4EE-E6FC786661C1}" srcOrd="0" destOrd="0" presId="urn:microsoft.com/office/officeart/2005/8/layout/vList6"/>
    <dgm:cxn modelId="{2752F092-BE84-42D1-B985-68C500F0C229}" type="presParOf" srcId="{7DF93DDF-2929-437E-9470-B8EE12CAA2C1}" destId="{CE5AD454-8D86-4FEB-B11B-740B2BC344B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EADAD0-FAB3-414B-8837-8E7E231D8B2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D80D229-92FE-7644-A98E-1481AA92ABA9}">
      <dgm:prSet custT="1"/>
      <dgm:spPr/>
      <dgm:t>
        <a:bodyPr/>
        <a:lstStyle/>
        <a:p>
          <a:r>
            <a:rPr lang="en-US" sz="2400" dirty="0">
              <a:latin typeface="Brandon Grotesque Medium" panose="020B0603020203060202" pitchFamily="34" charset="0"/>
            </a:rPr>
            <a:t>Stalking is defined as a course of conduct directed at a specific person that would cause a reasonable person to feel fear</a:t>
          </a:r>
        </a:p>
      </dgm:t>
    </dgm:pt>
    <dgm:pt modelId="{11D103AA-DFEE-F949-9B4E-341EDAE7C73E}" type="parTrans" cxnId="{C760709D-2C21-4246-B87E-DDEBF6E72531}">
      <dgm:prSet/>
      <dgm:spPr/>
      <dgm:t>
        <a:bodyPr/>
        <a:lstStyle/>
        <a:p>
          <a:endParaRPr lang="en-US">
            <a:latin typeface="Brandon Grotesque Medium" panose="020B0603020203060202" pitchFamily="34" charset="0"/>
          </a:endParaRPr>
        </a:p>
      </dgm:t>
    </dgm:pt>
    <dgm:pt modelId="{34B404C8-C647-4A4E-89B6-C82744F3440C}" type="sibTrans" cxnId="{C760709D-2C21-4246-B87E-DDEBF6E72531}">
      <dgm:prSet/>
      <dgm:spPr/>
      <dgm:t>
        <a:bodyPr/>
        <a:lstStyle/>
        <a:p>
          <a:endParaRPr lang="en-US">
            <a:latin typeface="Brandon Grotesque Medium" panose="020B0603020203060202" pitchFamily="34" charset="0"/>
          </a:endParaRPr>
        </a:p>
      </dgm:t>
    </dgm:pt>
    <dgm:pt modelId="{75120A76-8EF9-0A4E-9543-9930E3B2E65B}">
      <dgm:prSet custT="1"/>
      <dgm:spPr/>
      <dgm:t>
        <a:bodyPr/>
        <a:lstStyle/>
        <a:p>
          <a:r>
            <a:rPr lang="en-US" sz="2400" dirty="0">
              <a:latin typeface="Brandon Grotesque Medium" panose="020B0603020203060202" pitchFamily="34" charset="0"/>
            </a:rPr>
            <a:t>Context is critical in stalking cases</a:t>
          </a:r>
        </a:p>
      </dgm:t>
    </dgm:pt>
    <dgm:pt modelId="{BC88E1DF-D15D-154F-A20F-ABF5EAB8795D}" type="parTrans" cxnId="{64D61AFF-7EFA-E746-8C4B-839C610EBBE6}">
      <dgm:prSet/>
      <dgm:spPr/>
      <dgm:t>
        <a:bodyPr/>
        <a:lstStyle/>
        <a:p>
          <a:endParaRPr lang="en-US">
            <a:latin typeface="Brandon Grotesque Medium" panose="020B0603020203060202" pitchFamily="34" charset="0"/>
          </a:endParaRPr>
        </a:p>
      </dgm:t>
    </dgm:pt>
    <dgm:pt modelId="{8C423BBE-4CDE-3A4B-A560-F1787182A375}" type="sibTrans" cxnId="{64D61AFF-7EFA-E746-8C4B-839C610EBBE6}">
      <dgm:prSet/>
      <dgm:spPr/>
      <dgm:t>
        <a:bodyPr/>
        <a:lstStyle/>
        <a:p>
          <a:endParaRPr lang="en-US">
            <a:latin typeface="Brandon Grotesque Medium" panose="020B0603020203060202" pitchFamily="34" charset="0"/>
          </a:endParaRPr>
        </a:p>
      </dgm:t>
    </dgm:pt>
    <dgm:pt modelId="{58A451CE-93D7-7444-8856-8309B0F78E37}">
      <dgm:prSet custT="1"/>
      <dgm:spPr/>
      <dgm:t>
        <a:bodyPr/>
        <a:lstStyle/>
        <a:p>
          <a:r>
            <a:rPr lang="en-US" sz="2400" dirty="0">
              <a:latin typeface="Brandon Grotesque Medium" panose="020B0603020203060202" pitchFamily="34" charset="0"/>
            </a:rPr>
            <a:t>Stalking behaviors include Surveillance, Life Invasion, Interference and Intimidation (SLII)</a:t>
          </a:r>
        </a:p>
      </dgm:t>
    </dgm:pt>
    <dgm:pt modelId="{308F4420-54AB-AE43-9BCD-600A211FFAA5}" type="parTrans" cxnId="{060ED481-1AE5-654C-8EC1-AB6F77640107}">
      <dgm:prSet/>
      <dgm:spPr/>
      <dgm:t>
        <a:bodyPr/>
        <a:lstStyle/>
        <a:p>
          <a:endParaRPr lang="en-US">
            <a:latin typeface="Brandon Grotesque Medium" panose="020B0603020203060202" pitchFamily="34" charset="0"/>
          </a:endParaRPr>
        </a:p>
      </dgm:t>
    </dgm:pt>
    <dgm:pt modelId="{57C30ABB-11F2-804A-9F4C-7E3B64C6BB6E}" type="sibTrans" cxnId="{060ED481-1AE5-654C-8EC1-AB6F77640107}">
      <dgm:prSet/>
      <dgm:spPr/>
      <dgm:t>
        <a:bodyPr/>
        <a:lstStyle/>
        <a:p>
          <a:endParaRPr lang="en-US">
            <a:latin typeface="Brandon Grotesque Medium" panose="020B0603020203060202" pitchFamily="34" charset="0"/>
          </a:endParaRPr>
        </a:p>
      </dgm:t>
    </dgm:pt>
    <dgm:pt modelId="{5E6B6134-DB2A-1A4B-A5A4-10B437D73494}">
      <dgm:prSet custT="1"/>
      <dgm:spPr/>
      <dgm:t>
        <a:bodyPr/>
        <a:lstStyle/>
        <a:p>
          <a:r>
            <a:rPr lang="en-US" sz="2400" dirty="0" smtClean="0">
              <a:latin typeface="Brandon Grotesque Medium" panose="020B0603020203060202" pitchFamily="34" charset="0"/>
            </a:rPr>
            <a:t>The majority of stalkers and victims know each other.</a:t>
          </a:r>
          <a:endParaRPr lang="en-US" sz="2400" dirty="0">
            <a:latin typeface="Brandon Grotesque Medium" panose="020B0603020203060202" pitchFamily="34" charset="0"/>
          </a:endParaRPr>
        </a:p>
      </dgm:t>
    </dgm:pt>
    <dgm:pt modelId="{7B05C5D6-963E-E24A-AD91-01B5CFBF9E89}" type="parTrans" cxnId="{814ACCB3-D382-1440-B47E-5313A14B193C}">
      <dgm:prSet/>
      <dgm:spPr/>
      <dgm:t>
        <a:bodyPr/>
        <a:lstStyle/>
        <a:p>
          <a:endParaRPr lang="en-US">
            <a:latin typeface="Brandon Grotesque Medium" panose="020B0603020203060202" pitchFamily="34" charset="0"/>
          </a:endParaRPr>
        </a:p>
      </dgm:t>
    </dgm:pt>
    <dgm:pt modelId="{140C7B01-7A81-CB47-9245-62AED2699102}" type="sibTrans" cxnId="{814ACCB3-D382-1440-B47E-5313A14B193C}">
      <dgm:prSet/>
      <dgm:spPr/>
      <dgm:t>
        <a:bodyPr/>
        <a:lstStyle/>
        <a:p>
          <a:endParaRPr lang="en-US">
            <a:latin typeface="Brandon Grotesque Medium" panose="020B0603020203060202" pitchFamily="34" charset="0"/>
          </a:endParaRPr>
        </a:p>
      </dgm:t>
    </dgm:pt>
    <dgm:pt modelId="{42B06718-7D40-5E4E-A070-7B92F3C6B2E4}">
      <dgm:prSet custT="1"/>
      <dgm:spPr/>
      <dgm:t>
        <a:bodyPr/>
        <a:lstStyle/>
        <a:p>
          <a:r>
            <a:rPr lang="en-US" sz="2400">
              <a:latin typeface="Brandon Grotesque Medium" panose="020B0603020203060202" pitchFamily="34" charset="0"/>
            </a:rPr>
            <a:t>Stalking intersects with other crimes including domestic and sexual violence</a:t>
          </a:r>
        </a:p>
      </dgm:t>
    </dgm:pt>
    <dgm:pt modelId="{5583BE66-5D79-8347-9A25-4023B642B863}" type="parTrans" cxnId="{27F53AB5-4EE0-F344-BB2E-EA119AAD71E4}">
      <dgm:prSet/>
      <dgm:spPr/>
      <dgm:t>
        <a:bodyPr/>
        <a:lstStyle/>
        <a:p>
          <a:endParaRPr lang="en-US">
            <a:latin typeface="Brandon Grotesque Medium" panose="020B0603020203060202" pitchFamily="34" charset="0"/>
          </a:endParaRPr>
        </a:p>
      </dgm:t>
    </dgm:pt>
    <dgm:pt modelId="{FCE1FFBE-F63B-CD43-B7E8-849D7DF7E477}" type="sibTrans" cxnId="{27F53AB5-4EE0-F344-BB2E-EA119AAD71E4}">
      <dgm:prSet/>
      <dgm:spPr/>
      <dgm:t>
        <a:bodyPr/>
        <a:lstStyle/>
        <a:p>
          <a:endParaRPr lang="en-US">
            <a:latin typeface="Brandon Grotesque Medium" panose="020B0603020203060202" pitchFamily="34" charset="0"/>
          </a:endParaRPr>
        </a:p>
      </dgm:t>
    </dgm:pt>
    <dgm:pt modelId="{8DFCA8FE-9DBA-F744-8F14-8A6CCE08514B}">
      <dgm:prSet custT="1"/>
      <dgm:spPr/>
      <dgm:t>
        <a:bodyPr/>
        <a:lstStyle/>
        <a:p>
          <a:r>
            <a:rPr lang="en-US" sz="2400" dirty="0">
              <a:latin typeface="Brandon Grotesque Medium" panose="020B0603020203060202" pitchFamily="34" charset="0"/>
            </a:rPr>
            <a:t>There are tools you can use to improve your response to stalking</a:t>
          </a:r>
        </a:p>
      </dgm:t>
    </dgm:pt>
    <dgm:pt modelId="{7CE8EF9B-E08B-CF47-9B7B-39148D30C07F}" type="parTrans" cxnId="{8BD71BCC-4C2E-8141-BA1A-7650F8F3BA1A}">
      <dgm:prSet/>
      <dgm:spPr/>
      <dgm:t>
        <a:bodyPr/>
        <a:lstStyle/>
        <a:p>
          <a:endParaRPr lang="en-US">
            <a:latin typeface="Brandon Grotesque Medium" panose="020B0603020203060202" pitchFamily="34" charset="0"/>
          </a:endParaRPr>
        </a:p>
      </dgm:t>
    </dgm:pt>
    <dgm:pt modelId="{3DC39EB0-DA69-3145-B7C5-6AB58360CAE9}" type="sibTrans" cxnId="{8BD71BCC-4C2E-8141-BA1A-7650F8F3BA1A}">
      <dgm:prSet/>
      <dgm:spPr/>
      <dgm:t>
        <a:bodyPr/>
        <a:lstStyle/>
        <a:p>
          <a:endParaRPr lang="en-US">
            <a:latin typeface="Brandon Grotesque Medium" panose="020B0603020203060202" pitchFamily="34" charset="0"/>
          </a:endParaRPr>
        </a:p>
      </dgm:t>
    </dgm:pt>
    <dgm:pt modelId="{268C2511-8954-6D49-A421-0FAA834814D9}" type="pres">
      <dgm:prSet presAssocID="{4CEADAD0-FAB3-414B-8837-8E7E231D8B2B}" presName="linear" presStyleCnt="0">
        <dgm:presLayoutVars>
          <dgm:animLvl val="lvl"/>
          <dgm:resizeHandles val="exact"/>
        </dgm:presLayoutVars>
      </dgm:prSet>
      <dgm:spPr/>
      <dgm:t>
        <a:bodyPr/>
        <a:lstStyle/>
        <a:p>
          <a:endParaRPr lang="en-US"/>
        </a:p>
      </dgm:t>
    </dgm:pt>
    <dgm:pt modelId="{AC0F730E-97DC-254F-9AB2-A65A322522A6}" type="pres">
      <dgm:prSet presAssocID="{5D80D229-92FE-7644-A98E-1481AA92ABA9}" presName="parentText" presStyleLbl="node1" presStyleIdx="0" presStyleCnt="6" custScaleY="73331">
        <dgm:presLayoutVars>
          <dgm:chMax val="0"/>
          <dgm:bulletEnabled val="1"/>
        </dgm:presLayoutVars>
      </dgm:prSet>
      <dgm:spPr/>
      <dgm:t>
        <a:bodyPr/>
        <a:lstStyle/>
        <a:p>
          <a:endParaRPr lang="en-US"/>
        </a:p>
      </dgm:t>
    </dgm:pt>
    <dgm:pt modelId="{A398657C-A8F8-DE4D-B50D-5F271DD62B68}" type="pres">
      <dgm:prSet presAssocID="{34B404C8-C647-4A4E-89B6-C82744F3440C}" presName="spacer" presStyleCnt="0"/>
      <dgm:spPr/>
    </dgm:pt>
    <dgm:pt modelId="{0EEEA6D2-55B0-BB4A-BE7E-C8980402FFFC}" type="pres">
      <dgm:prSet presAssocID="{75120A76-8EF9-0A4E-9543-9930E3B2E65B}" presName="parentText" presStyleLbl="node1" presStyleIdx="1" presStyleCnt="6" custScaleY="73331">
        <dgm:presLayoutVars>
          <dgm:chMax val="0"/>
          <dgm:bulletEnabled val="1"/>
        </dgm:presLayoutVars>
      </dgm:prSet>
      <dgm:spPr/>
      <dgm:t>
        <a:bodyPr/>
        <a:lstStyle/>
        <a:p>
          <a:endParaRPr lang="en-US"/>
        </a:p>
      </dgm:t>
    </dgm:pt>
    <dgm:pt modelId="{03413C4E-DB39-2E44-8C78-1BC324DD72A6}" type="pres">
      <dgm:prSet presAssocID="{8C423BBE-4CDE-3A4B-A560-F1787182A375}" presName="spacer" presStyleCnt="0"/>
      <dgm:spPr/>
    </dgm:pt>
    <dgm:pt modelId="{B5B7607A-8BBD-FD47-A8FC-4E3C111DEA4B}" type="pres">
      <dgm:prSet presAssocID="{58A451CE-93D7-7444-8856-8309B0F78E37}" presName="parentText" presStyleLbl="node1" presStyleIdx="2" presStyleCnt="6" custScaleY="73331">
        <dgm:presLayoutVars>
          <dgm:chMax val="0"/>
          <dgm:bulletEnabled val="1"/>
        </dgm:presLayoutVars>
      </dgm:prSet>
      <dgm:spPr/>
      <dgm:t>
        <a:bodyPr/>
        <a:lstStyle/>
        <a:p>
          <a:endParaRPr lang="en-US"/>
        </a:p>
      </dgm:t>
    </dgm:pt>
    <dgm:pt modelId="{5998D2A2-532E-4E44-A03F-12E295E21666}" type="pres">
      <dgm:prSet presAssocID="{57C30ABB-11F2-804A-9F4C-7E3B64C6BB6E}" presName="spacer" presStyleCnt="0"/>
      <dgm:spPr/>
    </dgm:pt>
    <dgm:pt modelId="{18BEAEF7-2126-DC4C-910F-5FBFD69FC890}" type="pres">
      <dgm:prSet presAssocID="{5E6B6134-DB2A-1A4B-A5A4-10B437D73494}" presName="parentText" presStyleLbl="node1" presStyleIdx="3" presStyleCnt="6" custScaleY="73331">
        <dgm:presLayoutVars>
          <dgm:chMax val="0"/>
          <dgm:bulletEnabled val="1"/>
        </dgm:presLayoutVars>
      </dgm:prSet>
      <dgm:spPr/>
      <dgm:t>
        <a:bodyPr/>
        <a:lstStyle/>
        <a:p>
          <a:endParaRPr lang="en-US"/>
        </a:p>
      </dgm:t>
    </dgm:pt>
    <dgm:pt modelId="{7E06DD14-A2A4-8C4A-9EA4-2478A11C3DFC}" type="pres">
      <dgm:prSet presAssocID="{140C7B01-7A81-CB47-9245-62AED2699102}" presName="spacer" presStyleCnt="0"/>
      <dgm:spPr/>
    </dgm:pt>
    <dgm:pt modelId="{D44735A3-D86A-2D4E-A897-8EF8DAAF4E68}" type="pres">
      <dgm:prSet presAssocID="{42B06718-7D40-5E4E-A070-7B92F3C6B2E4}" presName="parentText" presStyleLbl="node1" presStyleIdx="4" presStyleCnt="6" custScaleY="73331">
        <dgm:presLayoutVars>
          <dgm:chMax val="0"/>
          <dgm:bulletEnabled val="1"/>
        </dgm:presLayoutVars>
      </dgm:prSet>
      <dgm:spPr/>
      <dgm:t>
        <a:bodyPr/>
        <a:lstStyle/>
        <a:p>
          <a:endParaRPr lang="en-US"/>
        </a:p>
      </dgm:t>
    </dgm:pt>
    <dgm:pt modelId="{6C7C92D1-D040-A247-A4AA-BC90CCF1F1CD}" type="pres">
      <dgm:prSet presAssocID="{FCE1FFBE-F63B-CD43-B7E8-849D7DF7E477}" presName="spacer" presStyleCnt="0"/>
      <dgm:spPr/>
    </dgm:pt>
    <dgm:pt modelId="{C2208451-4BC0-B04C-9774-B7E17638744A}" type="pres">
      <dgm:prSet presAssocID="{8DFCA8FE-9DBA-F744-8F14-8A6CCE08514B}" presName="parentText" presStyleLbl="node1" presStyleIdx="5" presStyleCnt="6" custScaleY="73331">
        <dgm:presLayoutVars>
          <dgm:chMax val="0"/>
          <dgm:bulletEnabled val="1"/>
        </dgm:presLayoutVars>
      </dgm:prSet>
      <dgm:spPr/>
      <dgm:t>
        <a:bodyPr/>
        <a:lstStyle/>
        <a:p>
          <a:endParaRPr lang="en-US"/>
        </a:p>
      </dgm:t>
    </dgm:pt>
  </dgm:ptLst>
  <dgm:cxnLst>
    <dgm:cxn modelId="{64D61AFF-7EFA-E746-8C4B-839C610EBBE6}" srcId="{4CEADAD0-FAB3-414B-8837-8E7E231D8B2B}" destId="{75120A76-8EF9-0A4E-9543-9930E3B2E65B}" srcOrd="1" destOrd="0" parTransId="{BC88E1DF-D15D-154F-A20F-ABF5EAB8795D}" sibTransId="{8C423BBE-4CDE-3A4B-A560-F1787182A375}"/>
    <dgm:cxn modelId="{27F53AB5-4EE0-F344-BB2E-EA119AAD71E4}" srcId="{4CEADAD0-FAB3-414B-8837-8E7E231D8B2B}" destId="{42B06718-7D40-5E4E-A070-7B92F3C6B2E4}" srcOrd="4" destOrd="0" parTransId="{5583BE66-5D79-8347-9A25-4023B642B863}" sibTransId="{FCE1FFBE-F63B-CD43-B7E8-849D7DF7E477}"/>
    <dgm:cxn modelId="{1FE28C3C-1861-3544-A301-B6049940C335}" type="presOf" srcId="{58A451CE-93D7-7444-8856-8309B0F78E37}" destId="{B5B7607A-8BBD-FD47-A8FC-4E3C111DEA4B}" srcOrd="0" destOrd="0" presId="urn:microsoft.com/office/officeart/2005/8/layout/vList2"/>
    <dgm:cxn modelId="{060ED481-1AE5-654C-8EC1-AB6F77640107}" srcId="{4CEADAD0-FAB3-414B-8837-8E7E231D8B2B}" destId="{58A451CE-93D7-7444-8856-8309B0F78E37}" srcOrd="2" destOrd="0" parTransId="{308F4420-54AB-AE43-9BCD-600A211FFAA5}" sibTransId="{57C30ABB-11F2-804A-9F4C-7E3B64C6BB6E}"/>
    <dgm:cxn modelId="{C760709D-2C21-4246-B87E-DDEBF6E72531}" srcId="{4CEADAD0-FAB3-414B-8837-8E7E231D8B2B}" destId="{5D80D229-92FE-7644-A98E-1481AA92ABA9}" srcOrd="0" destOrd="0" parTransId="{11D103AA-DFEE-F949-9B4E-341EDAE7C73E}" sibTransId="{34B404C8-C647-4A4E-89B6-C82744F3440C}"/>
    <dgm:cxn modelId="{837CFC52-CE21-2C4D-991A-C7AC6BB3866B}" type="presOf" srcId="{75120A76-8EF9-0A4E-9543-9930E3B2E65B}" destId="{0EEEA6D2-55B0-BB4A-BE7E-C8980402FFFC}" srcOrd="0" destOrd="0" presId="urn:microsoft.com/office/officeart/2005/8/layout/vList2"/>
    <dgm:cxn modelId="{7BFDA9A2-19DC-454B-83FD-BBFB3930044D}" type="presOf" srcId="{4CEADAD0-FAB3-414B-8837-8E7E231D8B2B}" destId="{268C2511-8954-6D49-A421-0FAA834814D9}" srcOrd="0" destOrd="0" presId="urn:microsoft.com/office/officeart/2005/8/layout/vList2"/>
    <dgm:cxn modelId="{814ACCB3-D382-1440-B47E-5313A14B193C}" srcId="{4CEADAD0-FAB3-414B-8837-8E7E231D8B2B}" destId="{5E6B6134-DB2A-1A4B-A5A4-10B437D73494}" srcOrd="3" destOrd="0" parTransId="{7B05C5D6-963E-E24A-AD91-01B5CFBF9E89}" sibTransId="{140C7B01-7A81-CB47-9245-62AED2699102}"/>
    <dgm:cxn modelId="{64C52ED7-48ED-FD4B-BE62-A077579D1DE2}" type="presOf" srcId="{5D80D229-92FE-7644-A98E-1481AA92ABA9}" destId="{AC0F730E-97DC-254F-9AB2-A65A322522A6}" srcOrd="0" destOrd="0" presId="urn:microsoft.com/office/officeart/2005/8/layout/vList2"/>
    <dgm:cxn modelId="{850B6557-9085-BE45-8EBD-5F82F8937DDC}" type="presOf" srcId="{8DFCA8FE-9DBA-F744-8F14-8A6CCE08514B}" destId="{C2208451-4BC0-B04C-9774-B7E17638744A}" srcOrd="0" destOrd="0" presId="urn:microsoft.com/office/officeart/2005/8/layout/vList2"/>
    <dgm:cxn modelId="{8BD71BCC-4C2E-8141-BA1A-7650F8F3BA1A}" srcId="{4CEADAD0-FAB3-414B-8837-8E7E231D8B2B}" destId="{8DFCA8FE-9DBA-F744-8F14-8A6CCE08514B}" srcOrd="5" destOrd="0" parTransId="{7CE8EF9B-E08B-CF47-9B7B-39148D30C07F}" sibTransId="{3DC39EB0-DA69-3145-B7C5-6AB58360CAE9}"/>
    <dgm:cxn modelId="{5063B756-D657-6749-BCB8-748E23C28454}" type="presOf" srcId="{5E6B6134-DB2A-1A4B-A5A4-10B437D73494}" destId="{18BEAEF7-2126-DC4C-910F-5FBFD69FC890}" srcOrd="0" destOrd="0" presId="urn:microsoft.com/office/officeart/2005/8/layout/vList2"/>
    <dgm:cxn modelId="{79141A4D-19FB-EC4F-A660-F544B7234D3C}" type="presOf" srcId="{42B06718-7D40-5E4E-A070-7B92F3C6B2E4}" destId="{D44735A3-D86A-2D4E-A897-8EF8DAAF4E68}" srcOrd="0" destOrd="0" presId="urn:microsoft.com/office/officeart/2005/8/layout/vList2"/>
    <dgm:cxn modelId="{9C6DF69D-6855-5047-83F7-2A689F3CC1F0}" type="presParOf" srcId="{268C2511-8954-6D49-A421-0FAA834814D9}" destId="{AC0F730E-97DC-254F-9AB2-A65A322522A6}" srcOrd="0" destOrd="0" presId="urn:microsoft.com/office/officeart/2005/8/layout/vList2"/>
    <dgm:cxn modelId="{BB55ADE2-700A-0146-AF13-45926EA7396D}" type="presParOf" srcId="{268C2511-8954-6D49-A421-0FAA834814D9}" destId="{A398657C-A8F8-DE4D-B50D-5F271DD62B68}" srcOrd="1" destOrd="0" presId="urn:microsoft.com/office/officeart/2005/8/layout/vList2"/>
    <dgm:cxn modelId="{A0CB3563-1CBC-CE44-8940-C6BDEA0EE9B5}" type="presParOf" srcId="{268C2511-8954-6D49-A421-0FAA834814D9}" destId="{0EEEA6D2-55B0-BB4A-BE7E-C8980402FFFC}" srcOrd="2" destOrd="0" presId="urn:microsoft.com/office/officeart/2005/8/layout/vList2"/>
    <dgm:cxn modelId="{6D458FA8-A716-9948-A988-51645B4E0722}" type="presParOf" srcId="{268C2511-8954-6D49-A421-0FAA834814D9}" destId="{03413C4E-DB39-2E44-8C78-1BC324DD72A6}" srcOrd="3" destOrd="0" presId="urn:microsoft.com/office/officeart/2005/8/layout/vList2"/>
    <dgm:cxn modelId="{0D574306-782F-0C47-8787-C835C7546FCC}" type="presParOf" srcId="{268C2511-8954-6D49-A421-0FAA834814D9}" destId="{B5B7607A-8BBD-FD47-A8FC-4E3C111DEA4B}" srcOrd="4" destOrd="0" presId="urn:microsoft.com/office/officeart/2005/8/layout/vList2"/>
    <dgm:cxn modelId="{E90F46FA-EF52-6C48-B52C-C1E7FB51F5BF}" type="presParOf" srcId="{268C2511-8954-6D49-A421-0FAA834814D9}" destId="{5998D2A2-532E-4E44-A03F-12E295E21666}" srcOrd="5" destOrd="0" presId="urn:microsoft.com/office/officeart/2005/8/layout/vList2"/>
    <dgm:cxn modelId="{EB079454-8F92-4645-8FBE-5FFE86A3DDBF}" type="presParOf" srcId="{268C2511-8954-6D49-A421-0FAA834814D9}" destId="{18BEAEF7-2126-DC4C-910F-5FBFD69FC890}" srcOrd="6" destOrd="0" presId="urn:microsoft.com/office/officeart/2005/8/layout/vList2"/>
    <dgm:cxn modelId="{57162292-16B1-3549-B39A-405D8B5998CA}" type="presParOf" srcId="{268C2511-8954-6D49-A421-0FAA834814D9}" destId="{7E06DD14-A2A4-8C4A-9EA4-2478A11C3DFC}" srcOrd="7" destOrd="0" presId="urn:microsoft.com/office/officeart/2005/8/layout/vList2"/>
    <dgm:cxn modelId="{ADA83ADB-7C01-D745-A7D1-B507B60EE997}" type="presParOf" srcId="{268C2511-8954-6D49-A421-0FAA834814D9}" destId="{D44735A3-D86A-2D4E-A897-8EF8DAAF4E68}" srcOrd="8" destOrd="0" presId="urn:microsoft.com/office/officeart/2005/8/layout/vList2"/>
    <dgm:cxn modelId="{4B2DB67D-097D-2C4C-BCB4-6243E98557C3}" type="presParOf" srcId="{268C2511-8954-6D49-A421-0FAA834814D9}" destId="{6C7C92D1-D040-A247-A4AA-BC90CCF1F1CD}" srcOrd="9" destOrd="0" presId="urn:microsoft.com/office/officeart/2005/8/layout/vList2"/>
    <dgm:cxn modelId="{08EDBE37-6930-DB43-80E5-6CA37AC1FB86}" type="presParOf" srcId="{268C2511-8954-6D49-A421-0FAA834814D9}" destId="{C2208451-4BC0-B04C-9774-B7E17638744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0FA41D-73FC-1E46-ABBF-074A088227BF}"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BEFED26F-B531-9F41-B5B1-0D3AB1F3B5AF}">
      <dgm:prSet custT="1"/>
      <dgm:spPr>
        <a:solidFill>
          <a:srgbClr val="002D59"/>
        </a:solidFill>
      </dgm:spPr>
      <dgm:t>
        <a:bodyPr/>
        <a:lstStyle/>
        <a:p>
          <a:r>
            <a:rPr lang="en-US" sz="2200" b="1" i="0" baseline="0" dirty="0"/>
            <a:t>In-Person Training</a:t>
          </a:r>
          <a:endParaRPr lang="en-US" sz="2200" b="1" dirty="0"/>
        </a:p>
      </dgm:t>
    </dgm:pt>
    <dgm:pt modelId="{F0E15E2D-76CE-5440-B6DA-732570726D98}" type="parTrans" cxnId="{4CE33D1F-5856-DA48-9C93-D5F0A19C46BD}">
      <dgm:prSet/>
      <dgm:spPr/>
      <dgm:t>
        <a:bodyPr/>
        <a:lstStyle/>
        <a:p>
          <a:endParaRPr lang="en-US"/>
        </a:p>
      </dgm:t>
    </dgm:pt>
    <dgm:pt modelId="{85ED23AE-1BD0-7247-8D8C-E5678EDC5A87}" type="sibTrans" cxnId="{4CE33D1F-5856-DA48-9C93-D5F0A19C46BD}">
      <dgm:prSet/>
      <dgm:spPr/>
      <dgm:t>
        <a:bodyPr/>
        <a:lstStyle/>
        <a:p>
          <a:endParaRPr lang="en-US"/>
        </a:p>
      </dgm:t>
    </dgm:pt>
    <dgm:pt modelId="{A61CBC9F-EE10-8D4D-89E0-E9906A310A68}">
      <dgm:prSet custT="1"/>
      <dgm:spPr>
        <a:solidFill>
          <a:srgbClr val="002D59"/>
        </a:solidFill>
      </dgm:spPr>
      <dgm:t>
        <a:bodyPr/>
        <a:lstStyle/>
        <a:p>
          <a:r>
            <a:rPr lang="en-US" sz="2200" b="1" i="0" baseline="0" dirty="0"/>
            <a:t>Webinars</a:t>
          </a:r>
          <a:endParaRPr lang="en-US" sz="2200" b="1" dirty="0"/>
        </a:p>
      </dgm:t>
    </dgm:pt>
    <dgm:pt modelId="{816E2720-C06A-0845-9C78-51B5E3DF0ED4}" type="parTrans" cxnId="{5C86F5A3-CAD1-BA4A-AE50-4AA43A5F23CA}">
      <dgm:prSet/>
      <dgm:spPr/>
      <dgm:t>
        <a:bodyPr/>
        <a:lstStyle/>
        <a:p>
          <a:endParaRPr lang="en-US"/>
        </a:p>
      </dgm:t>
    </dgm:pt>
    <dgm:pt modelId="{049D5209-43E6-BD40-BAD6-75EEF3468C50}" type="sibTrans" cxnId="{5C86F5A3-CAD1-BA4A-AE50-4AA43A5F23CA}">
      <dgm:prSet/>
      <dgm:spPr/>
      <dgm:t>
        <a:bodyPr/>
        <a:lstStyle/>
        <a:p>
          <a:endParaRPr lang="en-US"/>
        </a:p>
      </dgm:t>
    </dgm:pt>
    <dgm:pt modelId="{3F99DA69-4834-0245-9EA8-2B6D23A0619A}">
      <dgm:prSet custT="1"/>
      <dgm:spPr>
        <a:solidFill>
          <a:srgbClr val="002D59"/>
        </a:solidFill>
      </dgm:spPr>
      <dgm:t>
        <a:bodyPr/>
        <a:lstStyle/>
        <a:p>
          <a:r>
            <a:rPr lang="en-US" sz="2200" b="1" i="0" baseline="0" dirty="0"/>
            <a:t>Online Resources</a:t>
          </a:r>
          <a:endParaRPr lang="en-US" sz="2200" b="1" dirty="0"/>
        </a:p>
      </dgm:t>
    </dgm:pt>
    <dgm:pt modelId="{F2ADC087-7D33-C147-8DE1-33BFB4858EC4}" type="parTrans" cxnId="{530F9C9A-9457-BD43-8CF1-13F308CF43EB}">
      <dgm:prSet/>
      <dgm:spPr/>
      <dgm:t>
        <a:bodyPr/>
        <a:lstStyle/>
        <a:p>
          <a:endParaRPr lang="en-US"/>
        </a:p>
      </dgm:t>
    </dgm:pt>
    <dgm:pt modelId="{7D2571ED-8923-FB46-A1D0-EBEE68C1C82E}" type="sibTrans" cxnId="{530F9C9A-9457-BD43-8CF1-13F308CF43EB}">
      <dgm:prSet/>
      <dgm:spPr/>
      <dgm:t>
        <a:bodyPr/>
        <a:lstStyle/>
        <a:p>
          <a:endParaRPr lang="en-US"/>
        </a:p>
      </dgm:t>
    </dgm:pt>
    <dgm:pt modelId="{0606EFE8-D095-A741-A05E-348DE716C4C8}">
      <dgm:prSet custT="1"/>
      <dgm:spPr>
        <a:solidFill>
          <a:srgbClr val="002D59"/>
        </a:solidFill>
      </dgm:spPr>
      <dgm:t>
        <a:bodyPr/>
        <a:lstStyle/>
        <a:p>
          <a:r>
            <a:rPr lang="en-US" sz="2200" b="1" i="0" baseline="0" dirty="0"/>
            <a:t>Individual &amp; Organizational Assistance</a:t>
          </a:r>
          <a:endParaRPr lang="en-US" sz="2200" b="1" dirty="0"/>
        </a:p>
      </dgm:t>
    </dgm:pt>
    <dgm:pt modelId="{F8CB3350-96D2-DA47-A7E3-04819C12BE6A}" type="parTrans" cxnId="{39081E75-7DFE-1C40-8928-DE9D0AD6AC51}">
      <dgm:prSet/>
      <dgm:spPr/>
      <dgm:t>
        <a:bodyPr/>
        <a:lstStyle/>
        <a:p>
          <a:endParaRPr lang="en-US"/>
        </a:p>
      </dgm:t>
    </dgm:pt>
    <dgm:pt modelId="{80E30887-6D9F-D14C-AB18-B216AF83D339}" type="sibTrans" cxnId="{39081E75-7DFE-1C40-8928-DE9D0AD6AC51}">
      <dgm:prSet/>
      <dgm:spPr/>
      <dgm:t>
        <a:bodyPr/>
        <a:lstStyle/>
        <a:p>
          <a:endParaRPr lang="en-US"/>
        </a:p>
      </dgm:t>
    </dgm:pt>
    <dgm:pt modelId="{E7ED0F29-91DF-5346-9CC6-E9DEC0BFE9F5}">
      <dgm:prSet custT="1"/>
      <dgm:spPr>
        <a:solidFill>
          <a:srgbClr val="002D59"/>
        </a:solidFill>
      </dgm:spPr>
      <dgm:t>
        <a:bodyPr/>
        <a:lstStyle/>
        <a:p>
          <a:r>
            <a:rPr lang="en-US" sz="2200" b="1" i="0" baseline="0" dirty="0"/>
            <a:t>Policy/Protocol Development &amp; Consultation</a:t>
          </a:r>
          <a:endParaRPr lang="en-US" sz="2200" b="1" dirty="0"/>
        </a:p>
      </dgm:t>
    </dgm:pt>
    <dgm:pt modelId="{19596E97-1E4D-384B-B777-A095C7483ABE}" type="parTrans" cxnId="{7405886B-6F67-734B-BAD9-DD3E2F7090B4}">
      <dgm:prSet/>
      <dgm:spPr/>
      <dgm:t>
        <a:bodyPr/>
        <a:lstStyle/>
        <a:p>
          <a:endParaRPr lang="en-US"/>
        </a:p>
      </dgm:t>
    </dgm:pt>
    <dgm:pt modelId="{41ABDDEA-90E4-CB42-9A60-68297C32CE11}" type="sibTrans" cxnId="{7405886B-6F67-734B-BAD9-DD3E2F7090B4}">
      <dgm:prSet/>
      <dgm:spPr/>
      <dgm:t>
        <a:bodyPr/>
        <a:lstStyle/>
        <a:p>
          <a:endParaRPr lang="en-US"/>
        </a:p>
      </dgm:t>
    </dgm:pt>
    <dgm:pt modelId="{96092FEA-B9C0-B544-A959-7EF7C513A644}">
      <dgm:prSet custT="1"/>
      <dgm:spPr>
        <a:solidFill>
          <a:srgbClr val="002D59"/>
        </a:solidFill>
      </dgm:spPr>
      <dgm:t>
        <a:bodyPr/>
        <a:lstStyle/>
        <a:p>
          <a:r>
            <a:rPr lang="en-US" sz="2200" b="1" i="0" baseline="0" dirty="0"/>
            <a:t>National Stalking Awareness Month Materials</a:t>
          </a:r>
          <a:endParaRPr lang="en-US" sz="2200" b="1" dirty="0"/>
        </a:p>
      </dgm:t>
    </dgm:pt>
    <dgm:pt modelId="{F017CB28-33E0-0F47-8538-217505EA5C4D}" type="parTrans" cxnId="{2535495A-B4A3-8A48-9C8F-85EF0879905B}">
      <dgm:prSet/>
      <dgm:spPr/>
      <dgm:t>
        <a:bodyPr/>
        <a:lstStyle/>
        <a:p>
          <a:endParaRPr lang="en-US"/>
        </a:p>
      </dgm:t>
    </dgm:pt>
    <dgm:pt modelId="{A762E001-9BCB-8C42-B982-3E1B5F3D4FB5}" type="sibTrans" cxnId="{2535495A-B4A3-8A48-9C8F-85EF0879905B}">
      <dgm:prSet/>
      <dgm:spPr/>
      <dgm:t>
        <a:bodyPr/>
        <a:lstStyle/>
        <a:p>
          <a:endParaRPr lang="en-US"/>
        </a:p>
      </dgm:t>
    </dgm:pt>
    <dgm:pt modelId="{9F9E0C2D-BE89-054F-9B7C-CCE3635CF96C}" type="pres">
      <dgm:prSet presAssocID="{7D0FA41D-73FC-1E46-ABBF-074A088227BF}" presName="linear" presStyleCnt="0">
        <dgm:presLayoutVars>
          <dgm:dir/>
          <dgm:animLvl val="lvl"/>
          <dgm:resizeHandles val="exact"/>
        </dgm:presLayoutVars>
      </dgm:prSet>
      <dgm:spPr/>
      <dgm:t>
        <a:bodyPr/>
        <a:lstStyle/>
        <a:p>
          <a:endParaRPr lang="en-US"/>
        </a:p>
      </dgm:t>
    </dgm:pt>
    <dgm:pt modelId="{25166F9A-CA61-C14C-9BC9-A50FDD09AC71}" type="pres">
      <dgm:prSet presAssocID="{BEFED26F-B531-9F41-B5B1-0D3AB1F3B5AF}" presName="parentLin" presStyleCnt="0"/>
      <dgm:spPr/>
    </dgm:pt>
    <dgm:pt modelId="{82548F92-1C3D-0E47-B561-7BC4217D9E2B}" type="pres">
      <dgm:prSet presAssocID="{BEFED26F-B531-9F41-B5B1-0D3AB1F3B5AF}" presName="parentLeftMargin" presStyleLbl="node1" presStyleIdx="0" presStyleCnt="6"/>
      <dgm:spPr/>
      <dgm:t>
        <a:bodyPr/>
        <a:lstStyle/>
        <a:p>
          <a:endParaRPr lang="en-US"/>
        </a:p>
      </dgm:t>
    </dgm:pt>
    <dgm:pt modelId="{7CF4D420-3A1A-A74C-A6B8-DAB2F2380500}" type="pres">
      <dgm:prSet presAssocID="{BEFED26F-B531-9F41-B5B1-0D3AB1F3B5AF}" presName="parentText" presStyleLbl="node1" presStyleIdx="0" presStyleCnt="6">
        <dgm:presLayoutVars>
          <dgm:chMax val="0"/>
          <dgm:bulletEnabled val="1"/>
        </dgm:presLayoutVars>
      </dgm:prSet>
      <dgm:spPr/>
      <dgm:t>
        <a:bodyPr/>
        <a:lstStyle/>
        <a:p>
          <a:endParaRPr lang="en-US"/>
        </a:p>
      </dgm:t>
    </dgm:pt>
    <dgm:pt modelId="{24D2C244-63F4-0940-81CA-7A7154A857EA}" type="pres">
      <dgm:prSet presAssocID="{BEFED26F-B531-9F41-B5B1-0D3AB1F3B5AF}" presName="negativeSpace" presStyleCnt="0"/>
      <dgm:spPr/>
    </dgm:pt>
    <dgm:pt modelId="{BEDA8AEB-8DE6-F54B-889A-E8C21C178AE6}" type="pres">
      <dgm:prSet presAssocID="{BEFED26F-B531-9F41-B5B1-0D3AB1F3B5AF}" presName="childText" presStyleLbl="conFgAcc1" presStyleIdx="0" presStyleCnt="6">
        <dgm:presLayoutVars>
          <dgm:bulletEnabled val="1"/>
        </dgm:presLayoutVars>
      </dgm:prSet>
      <dgm:spPr>
        <a:ln>
          <a:solidFill>
            <a:srgbClr val="99A3BB"/>
          </a:solidFill>
        </a:ln>
      </dgm:spPr>
    </dgm:pt>
    <dgm:pt modelId="{111C3AC3-9097-1744-8D8F-85098B3795FF}" type="pres">
      <dgm:prSet presAssocID="{85ED23AE-1BD0-7247-8D8C-E5678EDC5A87}" presName="spaceBetweenRectangles" presStyleCnt="0"/>
      <dgm:spPr/>
    </dgm:pt>
    <dgm:pt modelId="{2615EF41-0214-0B4E-8AF8-BC3ACEDF2EA6}" type="pres">
      <dgm:prSet presAssocID="{A61CBC9F-EE10-8D4D-89E0-E9906A310A68}" presName="parentLin" presStyleCnt="0"/>
      <dgm:spPr/>
    </dgm:pt>
    <dgm:pt modelId="{0E779C5F-C925-0643-8018-1D2102AE58E2}" type="pres">
      <dgm:prSet presAssocID="{A61CBC9F-EE10-8D4D-89E0-E9906A310A68}" presName="parentLeftMargin" presStyleLbl="node1" presStyleIdx="0" presStyleCnt="6"/>
      <dgm:spPr/>
      <dgm:t>
        <a:bodyPr/>
        <a:lstStyle/>
        <a:p>
          <a:endParaRPr lang="en-US"/>
        </a:p>
      </dgm:t>
    </dgm:pt>
    <dgm:pt modelId="{24C3D548-7F40-A741-9B2E-85CF8F4823E3}" type="pres">
      <dgm:prSet presAssocID="{A61CBC9F-EE10-8D4D-89E0-E9906A310A68}" presName="parentText" presStyleLbl="node1" presStyleIdx="1" presStyleCnt="6">
        <dgm:presLayoutVars>
          <dgm:chMax val="0"/>
          <dgm:bulletEnabled val="1"/>
        </dgm:presLayoutVars>
      </dgm:prSet>
      <dgm:spPr/>
      <dgm:t>
        <a:bodyPr/>
        <a:lstStyle/>
        <a:p>
          <a:endParaRPr lang="en-US"/>
        </a:p>
      </dgm:t>
    </dgm:pt>
    <dgm:pt modelId="{6220C50A-5909-404A-A0EE-7968A2CB5BD5}" type="pres">
      <dgm:prSet presAssocID="{A61CBC9F-EE10-8D4D-89E0-E9906A310A68}" presName="negativeSpace" presStyleCnt="0"/>
      <dgm:spPr/>
    </dgm:pt>
    <dgm:pt modelId="{D183CABF-56D8-7B49-A258-B335A941FF6F}" type="pres">
      <dgm:prSet presAssocID="{A61CBC9F-EE10-8D4D-89E0-E9906A310A68}" presName="childText" presStyleLbl="conFgAcc1" presStyleIdx="1" presStyleCnt="6">
        <dgm:presLayoutVars>
          <dgm:bulletEnabled val="1"/>
        </dgm:presLayoutVars>
      </dgm:prSet>
      <dgm:spPr>
        <a:ln>
          <a:solidFill>
            <a:srgbClr val="99A3BB"/>
          </a:solidFill>
        </a:ln>
      </dgm:spPr>
    </dgm:pt>
    <dgm:pt modelId="{A3AE9663-CA2C-014F-8E61-950A4FCBDFA1}" type="pres">
      <dgm:prSet presAssocID="{049D5209-43E6-BD40-BAD6-75EEF3468C50}" presName="spaceBetweenRectangles" presStyleCnt="0"/>
      <dgm:spPr/>
    </dgm:pt>
    <dgm:pt modelId="{34584B7E-782A-294F-AB2A-817AEA1B656A}" type="pres">
      <dgm:prSet presAssocID="{3F99DA69-4834-0245-9EA8-2B6D23A0619A}" presName="parentLin" presStyleCnt="0"/>
      <dgm:spPr/>
    </dgm:pt>
    <dgm:pt modelId="{93AD0BAE-2706-494A-86BE-5133C90CF141}" type="pres">
      <dgm:prSet presAssocID="{3F99DA69-4834-0245-9EA8-2B6D23A0619A}" presName="parentLeftMargin" presStyleLbl="node1" presStyleIdx="1" presStyleCnt="6"/>
      <dgm:spPr/>
      <dgm:t>
        <a:bodyPr/>
        <a:lstStyle/>
        <a:p>
          <a:endParaRPr lang="en-US"/>
        </a:p>
      </dgm:t>
    </dgm:pt>
    <dgm:pt modelId="{B31B33D2-FFC4-3740-A9FE-24610DB19E3E}" type="pres">
      <dgm:prSet presAssocID="{3F99DA69-4834-0245-9EA8-2B6D23A0619A}" presName="parentText" presStyleLbl="node1" presStyleIdx="2" presStyleCnt="6">
        <dgm:presLayoutVars>
          <dgm:chMax val="0"/>
          <dgm:bulletEnabled val="1"/>
        </dgm:presLayoutVars>
      </dgm:prSet>
      <dgm:spPr/>
      <dgm:t>
        <a:bodyPr/>
        <a:lstStyle/>
        <a:p>
          <a:endParaRPr lang="en-US"/>
        </a:p>
      </dgm:t>
    </dgm:pt>
    <dgm:pt modelId="{EE375AF4-B4F4-3C4E-ABEA-C51724288457}" type="pres">
      <dgm:prSet presAssocID="{3F99DA69-4834-0245-9EA8-2B6D23A0619A}" presName="negativeSpace" presStyleCnt="0"/>
      <dgm:spPr/>
    </dgm:pt>
    <dgm:pt modelId="{CE9B7AB0-DD6D-2D46-A80C-1EAE97E5C9CE}" type="pres">
      <dgm:prSet presAssocID="{3F99DA69-4834-0245-9EA8-2B6D23A0619A}" presName="childText" presStyleLbl="conFgAcc1" presStyleIdx="2" presStyleCnt="6">
        <dgm:presLayoutVars>
          <dgm:bulletEnabled val="1"/>
        </dgm:presLayoutVars>
      </dgm:prSet>
      <dgm:spPr>
        <a:ln>
          <a:solidFill>
            <a:srgbClr val="99A3BB"/>
          </a:solidFill>
        </a:ln>
      </dgm:spPr>
    </dgm:pt>
    <dgm:pt modelId="{57C280A2-E864-1A44-9F2F-A68A7A4959F8}" type="pres">
      <dgm:prSet presAssocID="{7D2571ED-8923-FB46-A1D0-EBEE68C1C82E}" presName="spaceBetweenRectangles" presStyleCnt="0"/>
      <dgm:spPr/>
    </dgm:pt>
    <dgm:pt modelId="{C5E74519-C0A4-084D-B8D0-525BE89E7147}" type="pres">
      <dgm:prSet presAssocID="{0606EFE8-D095-A741-A05E-348DE716C4C8}" presName="parentLin" presStyleCnt="0"/>
      <dgm:spPr/>
    </dgm:pt>
    <dgm:pt modelId="{BEE771B8-8F7A-7B48-8854-58A78313E59D}" type="pres">
      <dgm:prSet presAssocID="{0606EFE8-D095-A741-A05E-348DE716C4C8}" presName="parentLeftMargin" presStyleLbl="node1" presStyleIdx="2" presStyleCnt="6"/>
      <dgm:spPr/>
      <dgm:t>
        <a:bodyPr/>
        <a:lstStyle/>
        <a:p>
          <a:endParaRPr lang="en-US"/>
        </a:p>
      </dgm:t>
    </dgm:pt>
    <dgm:pt modelId="{6D4C5C4D-14CF-F048-AF35-CB92484E4FD6}" type="pres">
      <dgm:prSet presAssocID="{0606EFE8-D095-A741-A05E-348DE716C4C8}" presName="parentText" presStyleLbl="node1" presStyleIdx="3" presStyleCnt="6">
        <dgm:presLayoutVars>
          <dgm:chMax val="0"/>
          <dgm:bulletEnabled val="1"/>
        </dgm:presLayoutVars>
      </dgm:prSet>
      <dgm:spPr/>
      <dgm:t>
        <a:bodyPr/>
        <a:lstStyle/>
        <a:p>
          <a:endParaRPr lang="en-US"/>
        </a:p>
      </dgm:t>
    </dgm:pt>
    <dgm:pt modelId="{2602F0D0-93F9-2E42-80D4-4D8E447F34BE}" type="pres">
      <dgm:prSet presAssocID="{0606EFE8-D095-A741-A05E-348DE716C4C8}" presName="negativeSpace" presStyleCnt="0"/>
      <dgm:spPr/>
    </dgm:pt>
    <dgm:pt modelId="{DEC2AA4A-2D58-A54E-8530-5EBCB5738781}" type="pres">
      <dgm:prSet presAssocID="{0606EFE8-D095-A741-A05E-348DE716C4C8}" presName="childText" presStyleLbl="conFgAcc1" presStyleIdx="3" presStyleCnt="6">
        <dgm:presLayoutVars>
          <dgm:bulletEnabled val="1"/>
        </dgm:presLayoutVars>
      </dgm:prSet>
      <dgm:spPr>
        <a:ln>
          <a:solidFill>
            <a:srgbClr val="99A3BB"/>
          </a:solidFill>
        </a:ln>
      </dgm:spPr>
    </dgm:pt>
    <dgm:pt modelId="{7DBE2CFF-3911-4F4C-BA88-CD1C294DEF0F}" type="pres">
      <dgm:prSet presAssocID="{80E30887-6D9F-D14C-AB18-B216AF83D339}" presName="spaceBetweenRectangles" presStyleCnt="0"/>
      <dgm:spPr/>
    </dgm:pt>
    <dgm:pt modelId="{7C45AE8B-0F68-284D-9569-371D3EDFFA1E}" type="pres">
      <dgm:prSet presAssocID="{E7ED0F29-91DF-5346-9CC6-E9DEC0BFE9F5}" presName="parentLin" presStyleCnt="0"/>
      <dgm:spPr/>
    </dgm:pt>
    <dgm:pt modelId="{B52110AB-F52C-8744-8FDE-2EDC5C5A9EB2}" type="pres">
      <dgm:prSet presAssocID="{E7ED0F29-91DF-5346-9CC6-E9DEC0BFE9F5}" presName="parentLeftMargin" presStyleLbl="node1" presStyleIdx="3" presStyleCnt="6"/>
      <dgm:spPr/>
      <dgm:t>
        <a:bodyPr/>
        <a:lstStyle/>
        <a:p>
          <a:endParaRPr lang="en-US"/>
        </a:p>
      </dgm:t>
    </dgm:pt>
    <dgm:pt modelId="{5D8F1F67-3FAF-E147-A906-C403295497F7}" type="pres">
      <dgm:prSet presAssocID="{E7ED0F29-91DF-5346-9CC6-E9DEC0BFE9F5}" presName="parentText" presStyleLbl="node1" presStyleIdx="4" presStyleCnt="6">
        <dgm:presLayoutVars>
          <dgm:chMax val="0"/>
          <dgm:bulletEnabled val="1"/>
        </dgm:presLayoutVars>
      </dgm:prSet>
      <dgm:spPr/>
      <dgm:t>
        <a:bodyPr/>
        <a:lstStyle/>
        <a:p>
          <a:endParaRPr lang="en-US"/>
        </a:p>
      </dgm:t>
    </dgm:pt>
    <dgm:pt modelId="{6536BCE1-B8E2-494C-A847-EF5B91B2CBEF}" type="pres">
      <dgm:prSet presAssocID="{E7ED0F29-91DF-5346-9CC6-E9DEC0BFE9F5}" presName="negativeSpace" presStyleCnt="0"/>
      <dgm:spPr/>
    </dgm:pt>
    <dgm:pt modelId="{168923C6-4284-9F45-B58C-7BDF596284C3}" type="pres">
      <dgm:prSet presAssocID="{E7ED0F29-91DF-5346-9CC6-E9DEC0BFE9F5}" presName="childText" presStyleLbl="conFgAcc1" presStyleIdx="4" presStyleCnt="6">
        <dgm:presLayoutVars>
          <dgm:bulletEnabled val="1"/>
        </dgm:presLayoutVars>
      </dgm:prSet>
      <dgm:spPr>
        <a:ln>
          <a:solidFill>
            <a:srgbClr val="99A3BB"/>
          </a:solidFill>
        </a:ln>
      </dgm:spPr>
    </dgm:pt>
    <dgm:pt modelId="{556DB6AD-066F-174E-8D0F-BE49BCBFEE11}" type="pres">
      <dgm:prSet presAssocID="{41ABDDEA-90E4-CB42-9A60-68297C32CE11}" presName="spaceBetweenRectangles" presStyleCnt="0"/>
      <dgm:spPr/>
    </dgm:pt>
    <dgm:pt modelId="{BC2A0844-E7C9-7847-AAE3-338EDD9C57FF}" type="pres">
      <dgm:prSet presAssocID="{96092FEA-B9C0-B544-A959-7EF7C513A644}" presName="parentLin" presStyleCnt="0"/>
      <dgm:spPr/>
    </dgm:pt>
    <dgm:pt modelId="{F5C39D71-5142-2C4E-AE90-C7348A158B80}" type="pres">
      <dgm:prSet presAssocID="{96092FEA-B9C0-B544-A959-7EF7C513A644}" presName="parentLeftMargin" presStyleLbl="node1" presStyleIdx="4" presStyleCnt="6"/>
      <dgm:spPr/>
      <dgm:t>
        <a:bodyPr/>
        <a:lstStyle/>
        <a:p>
          <a:endParaRPr lang="en-US"/>
        </a:p>
      </dgm:t>
    </dgm:pt>
    <dgm:pt modelId="{F0F563E2-178E-3743-ACF9-E00B79F53673}" type="pres">
      <dgm:prSet presAssocID="{96092FEA-B9C0-B544-A959-7EF7C513A644}" presName="parentText" presStyleLbl="node1" presStyleIdx="5" presStyleCnt="6">
        <dgm:presLayoutVars>
          <dgm:chMax val="0"/>
          <dgm:bulletEnabled val="1"/>
        </dgm:presLayoutVars>
      </dgm:prSet>
      <dgm:spPr/>
      <dgm:t>
        <a:bodyPr/>
        <a:lstStyle/>
        <a:p>
          <a:endParaRPr lang="en-US"/>
        </a:p>
      </dgm:t>
    </dgm:pt>
    <dgm:pt modelId="{86DBC6C2-5A11-8E46-814C-6EA5851EF70B}" type="pres">
      <dgm:prSet presAssocID="{96092FEA-B9C0-B544-A959-7EF7C513A644}" presName="negativeSpace" presStyleCnt="0"/>
      <dgm:spPr/>
    </dgm:pt>
    <dgm:pt modelId="{E34C0DB7-7AAD-8249-8A97-7C1F92D75E35}" type="pres">
      <dgm:prSet presAssocID="{96092FEA-B9C0-B544-A959-7EF7C513A644}" presName="childText" presStyleLbl="conFgAcc1" presStyleIdx="5" presStyleCnt="6">
        <dgm:presLayoutVars>
          <dgm:bulletEnabled val="1"/>
        </dgm:presLayoutVars>
      </dgm:prSet>
      <dgm:spPr>
        <a:ln>
          <a:solidFill>
            <a:srgbClr val="99A3BB"/>
          </a:solidFill>
        </a:ln>
      </dgm:spPr>
    </dgm:pt>
  </dgm:ptLst>
  <dgm:cxnLst>
    <dgm:cxn modelId="{E4DBF8A6-140A-6548-A00A-B9C0669DFD0A}" type="presOf" srcId="{BEFED26F-B531-9F41-B5B1-0D3AB1F3B5AF}" destId="{7CF4D420-3A1A-A74C-A6B8-DAB2F2380500}" srcOrd="1" destOrd="0" presId="urn:microsoft.com/office/officeart/2005/8/layout/list1"/>
    <dgm:cxn modelId="{4CE33D1F-5856-DA48-9C93-D5F0A19C46BD}" srcId="{7D0FA41D-73FC-1E46-ABBF-074A088227BF}" destId="{BEFED26F-B531-9F41-B5B1-0D3AB1F3B5AF}" srcOrd="0" destOrd="0" parTransId="{F0E15E2D-76CE-5440-B6DA-732570726D98}" sibTransId="{85ED23AE-1BD0-7247-8D8C-E5678EDC5A87}"/>
    <dgm:cxn modelId="{530F9C9A-9457-BD43-8CF1-13F308CF43EB}" srcId="{7D0FA41D-73FC-1E46-ABBF-074A088227BF}" destId="{3F99DA69-4834-0245-9EA8-2B6D23A0619A}" srcOrd="2" destOrd="0" parTransId="{F2ADC087-7D33-C147-8DE1-33BFB4858EC4}" sibTransId="{7D2571ED-8923-FB46-A1D0-EBEE68C1C82E}"/>
    <dgm:cxn modelId="{190BB52A-8E84-A143-A404-D44841E571CE}" type="presOf" srcId="{7D0FA41D-73FC-1E46-ABBF-074A088227BF}" destId="{9F9E0C2D-BE89-054F-9B7C-CCE3635CF96C}" srcOrd="0" destOrd="0" presId="urn:microsoft.com/office/officeart/2005/8/layout/list1"/>
    <dgm:cxn modelId="{9C6271E8-0875-E740-87D4-E12D9585B481}" type="presOf" srcId="{E7ED0F29-91DF-5346-9CC6-E9DEC0BFE9F5}" destId="{B52110AB-F52C-8744-8FDE-2EDC5C5A9EB2}" srcOrd="0" destOrd="0" presId="urn:microsoft.com/office/officeart/2005/8/layout/list1"/>
    <dgm:cxn modelId="{B4AE669F-AF6D-3243-8A24-D356AAF01680}" type="presOf" srcId="{0606EFE8-D095-A741-A05E-348DE716C4C8}" destId="{BEE771B8-8F7A-7B48-8854-58A78313E59D}" srcOrd="0" destOrd="0" presId="urn:microsoft.com/office/officeart/2005/8/layout/list1"/>
    <dgm:cxn modelId="{CF8CB69B-E341-D243-B4B2-AA86221A9712}" type="presOf" srcId="{BEFED26F-B531-9F41-B5B1-0D3AB1F3B5AF}" destId="{82548F92-1C3D-0E47-B561-7BC4217D9E2B}" srcOrd="0" destOrd="0" presId="urn:microsoft.com/office/officeart/2005/8/layout/list1"/>
    <dgm:cxn modelId="{5C86F5A3-CAD1-BA4A-AE50-4AA43A5F23CA}" srcId="{7D0FA41D-73FC-1E46-ABBF-074A088227BF}" destId="{A61CBC9F-EE10-8D4D-89E0-E9906A310A68}" srcOrd="1" destOrd="0" parTransId="{816E2720-C06A-0845-9C78-51B5E3DF0ED4}" sibTransId="{049D5209-43E6-BD40-BAD6-75EEF3468C50}"/>
    <dgm:cxn modelId="{FEFDD01D-F7F8-244E-AA00-C1D946DD3D99}" type="presOf" srcId="{96092FEA-B9C0-B544-A959-7EF7C513A644}" destId="{F0F563E2-178E-3743-ACF9-E00B79F53673}" srcOrd="1" destOrd="0" presId="urn:microsoft.com/office/officeart/2005/8/layout/list1"/>
    <dgm:cxn modelId="{D515956A-D17E-EE49-BDA5-052C23E08BA1}" type="presOf" srcId="{3F99DA69-4834-0245-9EA8-2B6D23A0619A}" destId="{B31B33D2-FFC4-3740-A9FE-24610DB19E3E}" srcOrd="1" destOrd="0" presId="urn:microsoft.com/office/officeart/2005/8/layout/list1"/>
    <dgm:cxn modelId="{1709A2F4-622D-4440-931F-35CBEDA0756F}" type="presOf" srcId="{A61CBC9F-EE10-8D4D-89E0-E9906A310A68}" destId="{0E779C5F-C925-0643-8018-1D2102AE58E2}" srcOrd="0" destOrd="0" presId="urn:microsoft.com/office/officeart/2005/8/layout/list1"/>
    <dgm:cxn modelId="{39081E75-7DFE-1C40-8928-DE9D0AD6AC51}" srcId="{7D0FA41D-73FC-1E46-ABBF-074A088227BF}" destId="{0606EFE8-D095-A741-A05E-348DE716C4C8}" srcOrd="3" destOrd="0" parTransId="{F8CB3350-96D2-DA47-A7E3-04819C12BE6A}" sibTransId="{80E30887-6D9F-D14C-AB18-B216AF83D339}"/>
    <dgm:cxn modelId="{0F7951ED-71DE-7349-A96C-CBBB02CBA701}" type="presOf" srcId="{A61CBC9F-EE10-8D4D-89E0-E9906A310A68}" destId="{24C3D548-7F40-A741-9B2E-85CF8F4823E3}" srcOrd="1" destOrd="0" presId="urn:microsoft.com/office/officeart/2005/8/layout/list1"/>
    <dgm:cxn modelId="{32CFE75A-DB82-5043-9746-3EBF0D23BBF1}" type="presOf" srcId="{E7ED0F29-91DF-5346-9CC6-E9DEC0BFE9F5}" destId="{5D8F1F67-3FAF-E147-A906-C403295497F7}" srcOrd="1" destOrd="0" presId="urn:microsoft.com/office/officeart/2005/8/layout/list1"/>
    <dgm:cxn modelId="{B167C6D1-D297-0A40-86A5-66009A8BA373}" type="presOf" srcId="{3F99DA69-4834-0245-9EA8-2B6D23A0619A}" destId="{93AD0BAE-2706-494A-86BE-5133C90CF141}" srcOrd="0" destOrd="0" presId="urn:microsoft.com/office/officeart/2005/8/layout/list1"/>
    <dgm:cxn modelId="{7405886B-6F67-734B-BAD9-DD3E2F7090B4}" srcId="{7D0FA41D-73FC-1E46-ABBF-074A088227BF}" destId="{E7ED0F29-91DF-5346-9CC6-E9DEC0BFE9F5}" srcOrd="4" destOrd="0" parTransId="{19596E97-1E4D-384B-B777-A095C7483ABE}" sibTransId="{41ABDDEA-90E4-CB42-9A60-68297C32CE11}"/>
    <dgm:cxn modelId="{F1A3CFC8-BA46-2F40-94D4-4F8B36D9EF67}" type="presOf" srcId="{96092FEA-B9C0-B544-A959-7EF7C513A644}" destId="{F5C39D71-5142-2C4E-AE90-C7348A158B80}" srcOrd="0" destOrd="0" presId="urn:microsoft.com/office/officeart/2005/8/layout/list1"/>
    <dgm:cxn modelId="{2535495A-B4A3-8A48-9C8F-85EF0879905B}" srcId="{7D0FA41D-73FC-1E46-ABBF-074A088227BF}" destId="{96092FEA-B9C0-B544-A959-7EF7C513A644}" srcOrd="5" destOrd="0" parTransId="{F017CB28-33E0-0F47-8538-217505EA5C4D}" sibTransId="{A762E001-9BCB-8C42-B982-3E1B5F3D4FB5}"/>
    <dgm:cxn modelId="{C99D0D12-0336-9243-8029-D4CC26C6A4D5}" type="presOf" srcId="{0606EFE8-D095-A741-A05E-348DE716C4C8}" destId="{6D4C5C4D-14CF-F048-AF35-CB92484E4FD6}" srcOrd="1" destOrd="0" presId="urn:microsoft.com/office/officeart/2005/8/layout/list1"/>
    <dgm:cxn modelId="{3FF7022B-1A59-E748-88A5-0A2CC0FF1FF2}" type="presParOf" srcId="{9F9E0C2D-BE89-054F-9B7C-CCE3635CF96C}" destId="{25166F9A-CA61-C14C-9BC9-A50FDD09AC71}" srcOrd="0" destOrd="0" presId="urn:microsoft.com/office/officeart/2005/8/layout/list1"/>
    <dgm:cxn modelId="{C64C5350-2B43-234D-ADFB-F1F6396BF59D}" type="presParOf" srcId="{25166F9A-CA61-C14C-9BC9-A50FDD09AC71}" destId="{82548F92-1C3D-0E47-B561-7BC4217D9E2B}" srcOrd="0" destOrd="0" presId="urn:microsoft.com/office/officeart/2005/8/layout/list1"/>
    <dgm:cxn modelId="{07817A76-3BC0-A440-B5D2-BD170DA3900D}" type="presParOf" srcId="{25166F9A-CA61-C14C-9BC9-A50FDD09AC71}" destId="{7CF4D420-3A1A-A74C-A6B8-DAB2F2380500}" srcOrd="1" destOrd="0" presId="urn:microsoft.com/office/officeart/2005/8/layout/list1"/>
    <dgm:cxn modelId="{A9D34A49-AEAE-F54A-8902-A94B7C0371B1}" type="presParOf" srcId="{9F9E0C2D-BE89-054F-9B7C-CCE3635CF96C}" destId="{24D2C244-63F4-0940-81CA-7A7154A857EA}" srcOrd="1" destOrd="0" presId="urn:microsoft.com/office/officeart/2005/8/layout/list1"/>
    <dgm:cxn modelId="{BBCEB9BA-E6E1-4341-B7DE-C5A232088ED1}" type="presParOf" srcId="{9F9E0C2D-BE89-054F-9B7C-CCE3635CF96C}" destId="{BEDA8AEB-8DE6-F54B-889A-E8C21C178AE6}" srcOrd="2" destOrd="0" presId="urn:microsoft.com/office/officeart/2005/8/layout/list1"/>
    <dgm:cxn modelId="{1E79702B-EE1F-6848-988C-C7195CD6982B}" type="presParOf" srcId="{9F9E0C2D-BE89-054F-9B7C-CCE3635CF96C}" destId="{111C3AC3-9097-1744-8D8F-85098B3795FF}" srcOrd="3" destOrd="0" presId="urn:microsoft.com/office/officeart/2005/8/layout/list1"/>
    <dgm:cxn modelId="{33BD585C-A4D8-DC48-9107-04D1D4A82204}" type="presParOf" srcId="{9F9E0C2D-BE89-054F-9B7C-CCE3635CF96C}" destId="{2615EF41-0214-0B4E-8AF8-BC3ACEDF2EA6}" srcOrd="4" destOrd="0" presId="urn:microsoft.com/office/officeart/2005/8/layout/list1"/>
    <dgm:cxn modelId="{342D9543-9CAE-874A-82AE-BCB2206F56B4}" type="presParOf" srcId="{2615EF41-0214-0B4E-8AF8-BC3ACEDF2EA6}" destId="{0E779C5F-C925-0643-8018-1D2102AE58E2}" srcOrd="0" destOrd="0" presId="urn:microsoft.com/office/officeart/2005/8/layout/list1"/>
    <dgm:cxn modelId="{B74DE85D-5BDD-6340-9F57-87F4C6CE84FE}" type="presParOf" srcId="{2615EF41-0214-0B4E-8AF8-BC3ACEDF2EA6}" destId="{24C3D548-7F40-A741-9B2E-85CF8F4823E3}" srcOrd="1" destOrd="0" presId="urn:microsoft.com/office/officeart/2005/8/layout/list1"/>
    <dgm:cxn modelId="{415D7797-01E6-1541-8B99-13F91C23C06C}" type="presParOf" srcId="{9F9E0C2D-BE89-054F-9B7C-CCE3635CF96C}" destId="{6220C50A-5909-404A-A0EE-7968A2CB5BD5}" srcOrd="5" destOrd="0" presId="urn:microsoft.com/office/officeart/2005/8/layout/list1"/>
    <dgm:cxn modelId="{5FCDD123-36DA-CD4F-8880-0C55C2979706}" type="presParOf" srcId="{9F9E0C2D-BE89-054F-9B7C-CCE3635CF96C}" destId="{D183CABF-56D8-7B49-A258-B335A941FF6F}" srcOrd="6" destOrd="0" presId="urn:microsoft.com/office/officeart/2005/8/layout/list1"/>
    <dgm:cxn modelId="{5F6C3E18-3B1D-814D-B053-E4B070E0A335}" type="presParOf" srcId="{9F9E0C2D-BE89-054F-9B7C-CCE3635CF96C}" destId="{A3AE9663-CA2C-014F-8E61-950A4FCBDFA1}" srcOrd="7" destOrd="0" presId="urn:microsoft.com/office/officeart/2005/8/layout/list1"/>
    <dgm:cxn modelId="{A9CFE984-28C0-0047-9216-CF895FCF7FAB}" type="presParOf" srcId="{9F9E0C2D-BE89-054F-9B7C-CCE3635CF96C}" destId="{34584B7E-782A-294F-AB2A-817AEA1B656A}" srcOrd="8" destOrd="0" presId="urn:microsoft.com/office/officeart/2005/8/layout/list1"/>
    <dgm:cxn modelId="{1D85E547-2527-174A-A019-4B50E154DD6D}" type="presParOf" srcId="{34584B7E-782A-294F-AB2A-817AEA1B656A}" destId="{93AD0BAE-2706-494A-86BE-5133C90CF141}" srcOrd="0" destOrd="0" presId="urn:microsoft.com/office/officeart/2005/8/layout/list1"/>
    <dgm:cxn modelId="{06D11923-DC9F-404C-BA3A-D75A95D0D9D3}" type="presParOf" srcId="{34584B7E-782A-294F-AB2A-817AEA1B656A}" destId="{B31B33D2-FFC4-3740-A9FE-24610DB19E3E}" srcOrd="1" destOrd="0" presId="urn:microsoft.com/office/officeart/2005/8/layout/list1"/>
    <dgm:cxn modelId="{847AACBE-34D0-634B-AA22-216D6F8B0779}" type="presParOf" srcId="{9F9E0C2D-BE89-054F-9B7C-CCE3635CF96C}" destId="{EE375AF4-B4F4-3C4E-ABEA-C51724288457}" srcOrd="9" destOrd="0" presId="urn:microsoft.com/office/officeart/2005/8/layout/list1"/>
    <dgm:cxn modelId="{06A82115-7009-454A-89F1-E95F4A49D37B}" type="presParOf" srcId="{9F9E0C2D-BE89-054F-9B7C-CCE3635CF96C}" destId="{CE9B7AB0-DD6D-2D46-A80C-1EAE97E5C9CE}" srcOrd="10" destOrd="0" presId="urn:microsoft.com/office/officeart/2005/8/layout/list1"/>
    <dgm:cxn modelId="{AEA1BDB2-B2D9-3E46-A7BC-4AC1DC96EC9C}" type="presParOf" srcId="{9F9E0C2D-BE89-054F-9B7C-CCE3635CF96C}" destId="{57C280A2-E864-1A44-9F2F-A68A7A4959F8}" srcOrd="11" destOrd="0" presId="urn:microsoft.com/office/officeart/2005/8/layout/list1"/>
    <dgm:cxn modelId="{927F646E-F94B-B54A-BC11-DFC3DB858991}" type="presParOf" srcId="{9F9E0C2D-BE89-054F-9B7C-CCE3635CF96C}" destId="{C5E74519-C0A4-084D-B8D0-525BE89E7147}" srcOrd="12" destOrd="0" presId="urn:microsoft.com/office/officeart/2005/8/layout/list1"/>
    <dgm:cxn modelId="{C06925F0-26B6-4748-9BFE-858C2F70BE54}" type="presParOf" srcId="{C5E74519-C0A4-084D-B8D0-525BE89E7147}" destId="{BEE771B8-8F7A-7B48-8854-58A78313E59D}" srcOrd="0" destOrd="0" presId="urn:microsoft.com/office/officeart/2005/8/layout/list1"/>
    <dgm:cxn modelId="{CC85FF93-64E7-554D-A077-9649A7E59EBC}" type="presParOf" srcId="{C5E74519-C0A4-084D-B8D0-525BE89E7147}" destId="{6D4C5C4D-14CF-F048-AF35-CB92484E4FD6}" srcOrd="1" destOrd="0" presId="urn:microsoft.com/office/officeart/2005/8/layout/list1"/>
    <dgm:cxn modelId="{85BD568F-35E4-2742-9646-F6770FC5E7D8}" type="presParOf" srcId="{9F9E0C2D-BE89-054F-9B7C-CCE3635CF96C}" destId="{2602F0D0-93F9-2E42-80D4-4D8E447F34BE}" srcOrd="13" destOrd="0" presId="urn:microsoft.com/office/officeart/2005/8/layout/list1"/>
    <dgm:cxn modelId="{DBB98E9E-9F01-684B-B9F7-8D060D65F28D}" type="presParOf" srcId="{9F9E0C2D-BE89-054F-9B7C-CCE3635CF96C}" destId="{DEC2AA4A-2D58-A54E-8530-5EBCB5738781}" srcOrd="14" destOrd="0" presId="urn:microsoft.com/office/officeart/2005/8/layout/list1"/>
    <dgm:cxn modelId="{279921ED-AF86-7343-890B-3234D08816F0}" type="presParOf" srcId="{9F9E0C2D-BE89-054F-9B7C-CCE3635CF96C}" destId="{7DBE2CFF-3911-4F4C-BA88-CD1C294DEF0F}" srcOrd="15" destOrd="0" presId="urn:microsoft.com/office/officeart/2005/8/layout/list1"/>
    <dgm:cxn modelId="{2BD16AE9-2AFC-F44E-AAB7-A99D359DDD7D}" type="presParOf" srcId="{9F9E0C2D-BE89-054F-9B7C-CCE3635CF96C}" destId="{7C45AE8B-0F68-284D-9569-371D3EDFFA1E}" srcOrd="16" destOrd="0" presId="urn:microsoft.com/office/officeart/2005/8/layout/list1"/>
    <dgm:cxn modelId="{E572B348-73BD-B143-A690-5B1183E3FDD0}" type="presParOf" srcId="{7C45AE8B-0F68-284D-9569-371D3EDFFA1E}" destId="{B52110AB-F52C-8744-8FDE-2EDC5C5A9EB2}" srcOrd="0" destOrd="0" presId="urn:microsoft.com/office/officeart/2005/8/layout/list1"/>
    <dgm:cxn modelId="{EFC99E39-4EEA-6947-B53B-22836028AEED}" type="presParOf" srcId="{7C45AE8B-0F68-284D-9569-371D3EDFFA1E}" destId="{5D8F1F67-3FAF-E147-A906-C403295497F7}" srcOrd="1" destOrd="0" presId="urn:microsoft.com/office/officeart/2005/8/layout/list1"/>
    <dgm:cxn modelId="{35A3AE29-4992-EE4F-A57B-CBA847F0D1DA}" type="presParOf" srcId="{9F9E0C2D-BE89-054F-9B7C-CCE3635CF96C}" destId="{6536BCE1-B8E2-494C-A847-EF5B91B2CBEF}" srcOrd="17" destOrd="0" presId="urn:microsoft.com/office/officeart/2005/8/layout/list1"/>
    <dgm:cxn modelId="{08B016CF-CD88-0F49-A6FF-D454DDEE5908}" type="presParOf" srcId="{9F9E0C2D-BE89-054F-9B7C-CCE3635CF96C}" destId="{168923C6-4284-9F45-B58C-7BDF596284C3}" srcOrd="18" destOrd="0" presId="urn:microsoft.com/office/officeart/2005/8/layout/list1"/>
    <dgm:cxn modelId="{DB376DA1-63B1-0C4C-B835-76F8F5AFDA2D}" type="presParOf" srcId="{9F9E0C2D-BE89-054F-9B7C-CCE3635CF96C}" destId="{556DB6AD-066F-174E-8D0F-BE49BCBFEE11}" srcOrd="19" destOrd="0" presId="urn:microsoft.com/office/officeart/2005/8/layout/list1"/>
    <dgm:cxn modelId="{71A69346-CED9-AA4E-91CC-14F2E58C6637}" type="presParOf" srcId="{9F9E0C2D-BE89-054F-9B7C-CCE3635CF96C}" destId="{BC2A0844-E7C9-7847-AAE3-338EDD9C57FF}" srcOrd="20" destOrd="0" presId="urn:microsoft.com/office/officeart/2005/8/layout/list1"/>
    <dgm:cxn modelId="{E9D7C573-D178-3A43-A5A9-0A138DA1119A}" type="presParOf" srcId="{BC2A0844-E7C9-7847-AAE3-338EDD9C57FF}" destId="{F5C39D71-5142-2C4E-AE90-C7348A158B80}" srcOrd="0" destOrd="0" presId="urn:microsoft.com/office/officeart/2005/8/layout/list1"/>
    <dgm:cxn modelId="{927C0338-1BCC-C04C-9978-4EC0972BB9F4}" type="presParOf" srcId="{BC2A0844-E7C9-7847-AAE3-338EDD9C57FF}" destId="{F0F563E2-178E-3743-ACF9-E00B79F53673}" srcOrd="1" destOrd="0" presId="urn:microsoft.com/office/officeart/2005/8/layout/list1"/>
    <dgm:cxn modelId="{7838A5E5-61EE-8740-90FB-004B0E1CA788}" type="presParOf" srcId="{9F9E0C2D-BE89-054F-9B7C-CCE3635CF96C}" destId="{86DBC6C2-5A11-8E46-814C-6EA5851EF70B}" srcOrd="21" destOrd="0" presId="urn:microsoft.com/office/officeart/2005/8/layout/list1"/>
    <dgm:cxn modelId="{E9EEB3D2-95EE-084B-B2D6-7AAFEA797D8D}" type="presParOf" srcId="{9F9E0C2D-BE89-054F-9B7C-CCE3635CF96C}" destId="{E34C0DB7-7AAD-8249-8A97-7C1F92D75E3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2711-F461-498E-99C0-04E30CB6EB9F}">
      <dsp:nvSpPr>
        <dsp:cNvPr id="0" name=""/>
        <dsp:cNvSpPr/>
      </dsp:nvSpPr>
      <dsp:spPr>
        <a:xfrm>
          <a:off x="-5255288" y="-804890"/>
          <a:ext cx="6257980" cy="6257980"/>
        </a:xfrm>
        <a:prstGeom prst="blockArc">
          <a:avLst>
            <a:gd name="adj1" fmla="val 18900000"/>
            <a:gd name="adj2" fmla="val 2700000"/>
            <a:gd name="adj3" fmla="val 345"/>
          </a:avLst>
        </a:pr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B9E8046-D43F-40B1-952B-2B4F9489A59A}">
      <dsp:nvSpPr>
        <dsp:cNvPr id="0" name=""/>
        <dsp:cNvSpPr/>
      </dsp:nvSpPr>
      <dsp:spPr>
        <a:xfrm>
          <a:off x="524978" y="357353"/>
          <a:ext cx="8611758"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Federal</a:t>
          </a:r>
        </a:p>
      </dsp:txBody>
      <dsp:txXfrm>
        <a:off x="524978" y="357353"/>
        <a:ext cx="8611758" cy="715079"/>
      </dsp:txXfrm>
    </dsp:sp>
    <dsp:sp modelId="{CC3D92E4-2DED-4CFC-B8C0-9E77A80C621D}">
      <dsp:nvSpPr>
        <dsp:cNvPr id="0" name=""/>
        <dsp:cNvSpPr/>
      </dsp:nvSpPr>
      <dsp:spPr>
        <a:xfrm>
          <a:off x="78053" y="267968"/>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CACB6BD3-421A-4005-AD2E-81BDB8F82B70}">
      <dsp:nvSpPr>
        <dsp:cNvPr id="0" name=""/>
        <dsp:cNvSpPr/>
      </dsp:nvSpPr>
      <dsp:spPr>
        <a:xfrm>
          <a:off x="934949" y="1136993"/>
          <a:ext cx="8201787" cy="1301408"/>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All 50 States; District of Columbia; U.S. Territories</a:t>
          </a:r>
        </a:p>
      </dsp:txBody>
      <dsp:txXfrm>
        <a:off x="934949" y="1136993"/>
        <a:ext cx="8201787" cy="1301408"/>
      </dsp:txXfrm>
    </dsp:sp>
    <dsp:sp modelId="{6C964826-330F-4FE7-96AB-0E05E7CB5A29}">
      <dsp:nvSpPr>
        <dsp:cNvPr id="0" name=""/>
        <dsp:cNvSpPr/>
      </dsp:nvSpPr>
      <dsp:spPr>
        <a:xfrm>
          <a:off x="488025" y="1340773"/>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7AF7095B-2966-4D89-A978-2252FE20AE98}">
      <dsp:nvSpPr>
        <dsp:cNvPr id="0" name=""/>
        <dsp:cNvSpPr/>
      </dsp:nvSpPr>
      <dsp:spPr>
        <a:xfrm>
          <a:off x="934949" y="2594957"/>
          <a:ext cx="8201787"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Tribal Codes</a:t>
          </a:r>
        </a:p>
      </dsp:txBody>
      <dsp:txXfrm>
        <a:off x="934949" y="2594957"/>
        <a:ext cx="8201787" cy="715079"/>
      </dsp:txXfrm>
    </dsp:sp>
    <dsp:sp modelId="{C9C7780A-74FC-4AE2-B275-FB1449473F58}">
      <dsp:nvSpPr>
        <dsp:cNvPr id="0" name=""/>
        <dsp:cNvSpPr/>
      </dsp:nvSpPr>
      <dsp:spPr>
        <a:xfrm>
          <a:off x="521124" y="2428165"/>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9AF6D308-E636-4E5A-93B3-1C877EA0B3D2}">
      <dsp:nvSpPr>
        <dsp:cNvPr id="0" name=""/>
        <dsp:cNvSpPr/>
      </dsp:nvSpPr>
      <dsp:spPr>
        <a:xfrm>
          <a:off x="524978" y="3575767"/>
          <a:ext cx="8611758"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Uniform Code of Military Justice</a:t>
          </a:r>
          <a:endParaRPr lang="en-US" sz="2800" kern="1200" dirty="0">
            <a:solidFill>
              <a:schemeClr val="bg1"/>
            </a:solidFill>
          </a:endParaRPr>
        </a:p>
      </dsp:txBody>
      <dsp:txXfrm>
        <a:off x="524978" y="3575767"/>
        <a:ext cx="8611758" cy="715079"/>
      </dsp:txXfrm>
    </dsp:sp>
    <dsp:sp modelId="{4430B6F6-F507-45CB-8426-C394B6D2579C}">
      <dsp:nvSpPr>
        <dsp:cNvPr id="0" name=""/>
        <dsp:cNvSpPr/>
      </dsp:nvSpPr>
      <dsp:spPr>
        <a:xfrm>
          <a:off x="78053" y="3486382"/>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E78E-B144-DE4E-9A82-7BC8519B6E54}">
      <dsp:nvSpPr>
        <dsp:cNvPr id="0" name=""/>
        <dsp:cNvSpPr/>
      </dsp:nvSpPr>
      <dsp:spPr>
        <a:xfrm>
          <a:off x="0" y="4005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E1CED-6A18-1546-8BD0-B69E62CF0BAA}">
      <dsp:nvSpPr>
        <dsp:cNvPr id="0" name=""/>
        <dsp:cNvSpPr/>
      </dsp:nvSpPr>
      <dsp:spPr>
        <a:xfrm>
          <a:off x="444906" y="1053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Seeking Affection </a:t>
          </a:r>
        </a:p>
      </dsp:txBody>
      <dsp:txXfrm>
        <a:off x="473727" y="134220"/>
        <a:ext cx="6171042" cy="532758"/>
      </dsp:txXfrm>
    </dsp:sp>
    <dsp:sp modelId="{876B19F9-D349-0D42-A42C-9FA6D8F9D37C}">
      <dsp:nvSpPr>
        <dsp:cNvPr id="0" name=""/>
        <dsp:cNvSpPr/>
      </dsp:nvSpPr>
      <dsp:spPr>
        <a:xfrm>
          <a:off x="0" y="13077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42025-53BD-9447-ACB5-0A8C359EDF6C}">
      <dsp:nvSpPr>
        <dsp:cNvPr id="0" name=""/>
        <dsp:cNvSpPr/>
      </dsp:nvSpPr>
      <dsp:spPr>
        <a:xfrm>
          <a:off x="444906" y="10125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Power &amp; Control</a:t>
          </a:r>
        </a:p>
      </dsp:txBody>
      <dsp:txXfrm>
        <a:off x="473727" y="1041420"/>
        <a:ext cx="6171042" cy="532758"/>
      </dsp:txXfrm>
    </dsp:sp>
    <dsp:sp modelId="{AF18030C-099B-1541-98EC-5C6E986F99EF}">
      <dsp:nvSpPr>
        <dsp:cNvPr id="0" name=""/>
        <dsp:cNvSpPr/>
      </dsp:nvSpPr>
      <dsp:spPr>
        <a:xfrm>
          <a:off x="0" y="22149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13643-ACBB-F74B-B941-A724B54C59B8}">
      <dsp:nvSpPr>
        <dsp:cNvPr id="0" name=""/>
        <dsp:cNvSpPr/>
      </dsp:nvSpPr>
      <dsp:spPr>
        <a:xfrm>
          <a:off x="444906" y="19197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Rejection </a:t>
          </a:r>
        </a:p>
      </dsp:txBody>
      <dsp:txXfrm>
        <a:off x="473727" y="1948620"/>
        <a:ext cx="6171042" cy="532758"/>
      </dsp:txXfrm>
    </dsp:sp>
    <dsp:sp modelId="{1952E3B7-A0CC-9541-9198-07F32A2F5A75}">
      <dsp:nvSpPr>
        <dsp:cNvPr id="0" name=""/>
        <dsp:cNvSpPr/>
      </dsp:nvSpPr>
      <dsp:spPr>
        <a:xfrm>
          <a:off x="0" y="31222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5A3C16-933E-0441-A1A9-919435DF0C3A}">
      <dsp:nvSpPr>
        <dsp:cNvPr id="0" name=""/>
        <dsp:cNvSpPr/>
      </dsp:nvSpPr>
      <dsp:spPr>
        <a:xfrm>
          <a:off x="444906" y="28269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Obsession</a:t>
          </a:r>
        </a:p>
      </dsp:txBody>
      <dsp:txXfrm>
        <a:off x="473727" y="2855820"/>
        <a:ext cx="6171042" cy="532758"/>
      </dsp:txXfrm>
    </dsp:sp>
    <dsp:sp modelId="{5E2360CF-770F-A443-B30F-600E780CE553}">
      <dsp:nvSpPr>
        <dsp:cNvPr id="0" name=""/>
        <dsp:cNvSpPr/>
      </dsp:nvSpPr>
      <dsp:spPr>
        <a:xfrm>
          <a:off x="0" y="40294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4A63A8-3625-464A-A02C-9398049D2F8A}">
      <dsp:nvSpPr>
        <dsp:cNvPr id="0" name=""/>
        <dsp:cNvSpPr/>
      </dsp:nvSpPr>
      <dsp:spPr>
        <a:xfrm>
          <a:off x="444906" y="3734200"/>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Planning to commit a crime</a:t>
          </a:r>
        </a:p>
      </dsp:txBody>
      <dsp:txXfrm>
        <a:off x="473727" y="3763021"/>
        <a:ext cx="6171042" cy="532758"/>
      </dsp:txXfrm>
    </dsp:sp>
    <dsp:sp modelId="{00AEF198-9112-5B46-B592-5F943803DE58}">
      <dsp:nvSpPr>
        <dsp:cNvPr id="0" name=""/>
        <dsp:cNvSpPr/>
      </dsp:nvSpPr>
      <dsp:spPr>
        <a:xfrm>
          <a:off x="0" y="49366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42B06-1844-D94D-A880-6A8C73CDA49F}">
      <dsp:nvSpPr>
        <dsp:cNvPr id="0" name=""/>
        <dsp:cNvSpPr/>
      </dsp:nvSpPr>
      <dsp:spPr>
        <a:xfrm>
          <a:off x="444906" y="46413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latin typeface="Brandon Grotesque Medium" panose="020B0603020203060202" pitchFamily="34" charset="0"/>
            </a:rPr>
            <a:t>Because they can</a:t>
          </a:r>
        </a:p>
      </dsp:txBody>
      <dsp:txXfrm>
        <a:off x="473727" y="4670220"/>
        <a:ext cx="617104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4B49-49BD-46F4-B1B5-5F7C3555E1DA}">
      <dsp:nvSpPr>
        <dsp:cNvPr id="0" name=""/>
        <dsp:cNvSpPr/>
      </dsp:nvSpPr>
      <dsp:spPr>
        <a:xfrm>
          <a:off x="0" y="12542"/>
          <a:ext cx="7912436" cy="575028"/>
        </a:xfrm>
        <a:prstGeom prst="roundRect">
          <a:avLst/>
        </a:prstGeom>
        <a:solidFill>
          <a:srgbClr val="032E5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bg1"/>
              </a:solidFill>
              <a:latin typeface="Brandon Grotesque Medium" panose="020B0603020203060202" pitchFamily="34" charset="0"/>
            </a:rPr>
            <a:t>More likely to physically approach victim</a:t>
          </a:r>
        </a:p>
      </dsp:txBody>
      <dsp:txXfrm>
        <a:off x="28071" y="40613"/>
        <a:ext cx="7856294" cy="518886"/>
      </dsp:txXfrm>
    </dsp:sp>
    <dsp:sp modelId="{C7BA9E20-6E90-4F61-8818-2F0D14583F78}">
      <dsp:nvSpPr>
        <dsp:cNvPr id="0" name=""/>
        <dsp:cNvSpPr/>
      </dsp:nvSpPr>
      <dsp:spPr>
        <a:xfrm>
          <a:off x="0" y="743091"/>
          <a:ext cx="7912436" cy="575028"/>
        </a:xfrm>
        <a:prstGeom prst="roundRect">
          <a:avLst/>
        </a:prstGeom>
        <a:solidFill>
          <a:srgbClr val="032E5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bg1"/>
              </a:solidFill>
              <a:latin typeface="Brandon Grotesque Medium" panose="020B0603020203060202" pitchFamily="34" charset="0"/>
            </a:rPr>
            <a:t>More insulting, interfering and threatening</a:t>
          </a:r>
        </a:p>
      </dsp:txBody>
      <dsp:txXfrm>
        <a:off x="28071" y="771162"/>
        <a:ext cx="7856294" cy="518886"/>
      </dsp:txXfrm>
    </dsp:sp>
    <dsp:sp modelId="{269F390A-4AA2-4367-B708-2090C1C8FC59}">
      <dsp:nvSpPr>
        <dsp:cNvPr id="0" name=""/>
        <dsp:cNvSpPr/>
      </dsp:nvSpPr>
      <dsp:spPr>
        <a:xfrm>
          <a:off x="0" y="1473640"/>
          <a:ext cx="7912436" cy="575028"/>
        </a:xfrm>
        <a:prstGeom prst="roundRect">
          <a:avLst/>
        </a:prstGeom>
        <a:solidFill>
          <a:srgbClr val="032E5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bg1"/>
              </a:solidFill>
              <a:latin typeface="Brandon Grotesque Medium" panose="020B0603020203060202" pitchFamily="34" charset="0"/>
            </a:rPr>
            <a:t>More likely to use weapons</a:t>
          </a:r>
        </a:p>
      </dsp:txBody>
      <dsp:txXfrm>
        <a:off x="28071" y="1501711"/>
        <a:ext cx="7856294" cy="518886"/>
      </dsp:txXfrm>
    </dsp:sp>
    <dsp:sp modelId="{F7811F55-3944-4819-A7CD-892D4441BFAA}">
      <dsp:nvSpPr>
        <dsp:cNvPr id="0" name=""/>
        <dsp:cNvSpPr/>
      </dsp:nvSpPr>
      <dsp:spPr>
        <a:xfrm>
          <a:off x="0" y="2204189"/>
          <a:ext cx="7912436" cy="575028"/>
        </a:xfrm>
        <a:prstGeom prst="roundRect">
          <a:avLst/>
        </a:prstGeom>
        <a:solidFill>
          <a:srgbClr val="032E5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bg1"/>
              </a:solidFill>
              <a:latin typeface="Brandon Grotesque Medium" panose="020B0603020203060202" pitchFamily="34" charset="0"/>
            </a:rPr>
            <a:t>Behaviors more likely to escalate quickly</a:t>
          </a:r>
        </a:p>
      </dsp:txBody>
      <dsp:txXfrm>
        <a:off x="28071" y="2232260"/>
        <a:ext cx="7856294" cy="518886"/>
      </dsp:txXfrm>
    </dsp:sp>
    <dsp:sp modelId="{8B8BF5C2-4AC5-4BD5-8764-048802864198}">
      <dsp:nvSpPr>
        <dsp:cNvPr id="0" name=""/>
        <dsp:cNvSpPr/>
      </dsp:nvSpPr>
      <dsp:spPr>
        <a:xfrm>
          <a:off x="0" y="2934738"/>
          <a:ext cx="7912436" cy="575028"/>
        </a:xfrm>
        <a:prstGeom prst="roundRect">
          <a:avLst/>
        </a:prstGeom>
        <a:solidFill>
          <a:srgbClr val="032E5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bg1"/>
              </a:solidFill>
              <a:latin typeface="Brandon Grotesque Medium" panose="020B0603020203060202" pitchFamily="34" charset="0"/>
            </a:rPr>
            <a:t>More likely to re-offend</a:t>
          </a:r>
        </a:p>
      </dsp:txBody>
      <dsp:txXfrm>
        <a:off x="28071" y="2962809"/>
        <a:ext cx="7856294" cy="518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97D5-9DC0-47A5-A8AB-CEE875DF98C5}">
      <dsp:nvSpPr>
        <dsp:cNvPr id="0" name=""/>
        <dsp:cNvSpPr/>
      </dsp:nvSpPr>
      <dsp:spPr>
        <a:xfrm>
          <a:off x="3505200" y="0"/>
          <a:ext cx="5257800" cy="2004440"/>
        </a:xfrm>
        <a:prstGeom prst="rightArrow">
          <a:avLst>
            <a:gd name="adj1" fmla="val 75000"/>
            <a:gd name="adj2" fmla="val 50000"/>
          </a:avLst>
        </a:prstGeom>
        <a:solidFill>
          <a:srgbClr val="99A3BB"/>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13970" rIns="274320" bIns="13970" numCol="1" spcCol="1270" anchor="t" anchorCtr="0">
          <a:noAutofit/>
        </a:bodyPr>
        <a:lstStyle/>
        <a:p>
          <a:pPr marL="231775" lvl="1" indent="-169863" algn="l" defTabSz="977900">
            <a:lnSpc>
              <a:spcPct val="100000"/>
            </a:lnSpc>
            <a:spcBef>
              <a:spcPct val="0"/>
            </a:spcBef>
            <a:spcAft>
              <a:spcPts val="1200"/>
            </a:spcAft>
            <a:buChar char="••"/>
          </a:pPr>
          <a:r>
            <a:rPr lang="en-US" sz="2200" kern="1200" dirty="0" err="1">
              <a:solidFill>
                <a:srgbClr val="032E5C"/>
              </a:solidFill>
              <a:latin typeface="Brandon Grotesque Medium" panose="020B0603020203060202" pitchFamily="34" charset="0"/>
            </a:rPr>
            <a:t>Femicide</a:t>
          </a:r>
          <a:r>
            <a:rPr lang="en-US" sz="2200" kern="1200" dirty="0">
              <a:solidFill>
                <a:srgbClr val="032E5C"/>
              </a:solidFill>
              <a:latin typeface="Brandon Grotesque Medium" panose="020B0603020203060202" pitchFamily="34" charset="0"/>
            </a:rPr>
            <a:t> by intimate partner</a:t>
          </a:r>
        </a:p>
        <a:p>
          <a:pPr marL="231775" lvl="1" indent="-169863" algn="l" defTabSz="977900">
            <a:lnSpc>
              <a:spcPct val="90000"/>
            </a:lnSpc>
            <a:spcBef>
              <a:spcPct val="0"/>
            </a:spcBef>
            <a:spcAft>
              <a:spcPts val="1200"/>
            </a:spcAft>
            <a:buChar char="••"/>
          </a:pPr>
          <a:r>
            <a:rPr lang="en-US" sz="2200" kern="1200" dirty="0">
              <a:solidFill>
                <a:srgbClr val="032E5C"/>
              </a:solidFill>
              <a:latin typeface="Brandon Grotesque Medium" panose="020B0603020203060202" pitchFamily="34" charset="0"/>
            </a:rPr>
            <a:t>At LEAST 1 episode of stalking within year prior to murder</a:t>
          </a:r>
        </a:p>
      </dsp:txBody>
      <dsp:txXfrm>
        <a:off x="3505200" y="250555"/>
        <a:ext cx="4506135" cy="1503330"/>
      </dsp:txXfrm>
    </dsp:sp>
    <dsp:sp modelId="{5C396F4B-3A1D-4BA6-B9D2-A101CD3031F0}">
      <dsp:nvSpPr>
        <dsp:cNvPr id="0" name=""/>
        <dsp:cNvSpPr/>
      </dsp:nvSpPr>
      <dsp:spPr>
        <a:xfrm>
          <a:off x="0" y="0"/>
          <a:ext cx="3505200" cy="2004440"/>
        </a:xfrm>
        <a:prstGeom prst="roundRect">
          <a:avLst/>
        </a:prstGeom>
        <a:solidFill>
          <a:srgbClr val="002D5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a:solidFill>
                <a:schemeClr val="bg1"/>
              </a:solidFill>
              <a:latin typeface="Brandon Grotesque Medium" panose="020B0603020203060202" pitchFamily="34" charset="0"/>
            </a:rPr>
            <a:t>76%</a:t>
          </a:r>
        </a:p>
      </dsp:txBody>
      <dsp:txXfrm>
        <a:off x="97849" y="97849"/>
        <a:ext cx="3309502" cy="1808742"/>
      </dsp:txXfrm>
    </dsp:sp>
    <dsp:sp modelId="{CE5AD454-8D86-4FEB-B11B-740B2BC344B6}">
      <dsp:nvSpPr>
        <dsp:cNvPr id="0" name=""/>
        <dsp:cNvSpPr/>
      </dsp:nvSpPr>
      <dsp:spPr>
        <a:xfrm>
          <a:off x="3505200" y="2212223"/>
          <a:ext cx="5257800" cy="1990790"/>
        </a:xfrm>
        <a:prstGeom prst="rightArrow">
          <a:avLst>
            <a:gd name="adj1" fmla="val 75000"/>
            <a:gd name="adj2" fmla="val 50000"/>
          </a:avLst>
        </a:prstGeom>
        <a:solidFill>
          <a:srgbClr val="99A3BB"/>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solidFill>
                <a:srgbClr val="032E5C"/>
              </a:solidFill>
              <a:latin typeface="Brandon Grotesque Medium" panose="020B0603020203060202" pitchFamily="34" charset="0"/>
            </a:rPr>
            <a:t>Attempted</a:t>
          </a:r>
          <a:r>
            <a:rPr lang="en-US" sz="2200" kern="1200" dirty="0">
              <a:solidFill>
                <a:srgbClr val="032E5C"/>
              </a:solidFill>
              <a:latin typeface="Brandon Grotesque Medium" panose="020B0603020203060202" pitchFamily="34" charset="0"/>
            </a:rPr>
            <a:t> </a:t>
          </a:r>
          <a:r>
            <a:rPr lang="en-US" sz="2200" kern="1200" dirty="0" err="1">
              <a:solidFill>
                <a:srgbClr val="032E5C"/>
              </a:solidFill>
              <a:latin typeface="Brandon Grotesque Medium" panose="020B0603020203060202" pitchFamily="34" charset="0"/>
            </a:rPr>
            <a:t>femicide</a:t>
          </a:r>
          <a:r>
            <a:rPr lang="en-US" sz="2200" kern="1200" dirty="0">
              <a:solidFill>
                <a:srgbClr val="032E5C"/>
              </a:solidFill>
              <a:latin typeface="Brandon Grotesque Medium" panose="020B0603020203060202" pitchFamily="34" charset="0"/>
            </a:rPr>
            <a:t> by intimate partner</a:t>
          </a:r>
        </a:p>
        <a:p>
          <a:pPr marL="228600" lvl="1" indent="-228600" algn="l" defTabSz="977900">
            <a:lnSpc>
              <a:spcPct val="90000"/>
            </a:lnSpc>
            <a:spcBef>
              <a:spcPct val="0"/>
            </a:spcBef>
            <a:spcAft>
              <a:spcPct val="15000"/>
            </a:spcAft>
            <a:buChar char="••"/>
          </a:pPr>
          <a:r>
            <a:rPr lang="en-US" sz="2200" kern="1200" dirty="0">
              <a:solidFill>
                <a:srgbClr val="032E5C"/>
              </a:solidFill>
              <a:latin typeface="Brandon Grotesque Medium" panose="020B0603020203060202" pitchFamily="34" charset="0"/>
            </a:rPr>
            <a:t>At LEAST 1 episode of stalking within year prior to attempted murder</a:t>
          </a:r>
        </a:p>
      </dsp:txBody>
      <dsp:txXfrm>
        <a:off x="3505200" y="2461072"/>
        <a:ext cx="4511254" cy="1493092"/>
      </dsp:txXfrm>
    </dsp:sp>
    <dsp:sp modelId="{C83291C4-6365-4DE4-A4EE-E6FC786661C1}">
      <dsp:nvSpPr>
        <dsp:cNvPr id="0" name=""/>
        <dsp:cNvSpPr/>
      </dsp:nvSpPr>
      <dsp:spPr>
        <a:xfrm>
          <a:off x="0" y="2205398"/>
          <a:ext cx="3505200" cy="2004440"/>
        </a:xfrm>
        <a:prstGeom prst="roundRect">
          <a:avLst/>
        </a:prstGeom>
        <a:solidFill>
          <a:srgbClr val="002D5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a:solidFill>
                <a:schemeClr val="bg1"/>
              </a:solidFill>
              <a:latin typeface="Brandon Grotesque Medium" panose="020B0603020203060202" pitchFamily="34" charset="0"/>
            </a:rPr>
            <a:t>85%</a:t>
          </a:r>
        </a:p>
      </dsp:txBody>
      <dsp:txXfrm>
        <a:off x="97849" y="2303247"/>
        <a:ext cx="3309502" cy="1808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F730E-97DC-254F-9AB2-A65A322522A6}">
      <dsp:nvSpPr>
        <dsp:cNvPr id="0" name=""/>
        <dsp:cNvSpPr/>
      </dsp:nvSpPr>
      <dsp:spPr>
        <a:xfrm>
          <a:off x="0" y="58"/>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Brandon Grotesque Medium" panose="020B0603020203060202" pitchFamily="34" charset="0"/>
            </a:rPr>
            <a:t>Stalking is defined as a course of conduct directed at a specific person that would cause a reasonable person to feel fear</a:t>
          </a:r>
        </a:p>
      </dsp:txBody>
      <dsp:txXfrm>
        <a:off x="38700" y="38758"/>
        <a:ext cx="8421908" cy="715366"/>
      </dsp:txXfrm>
    </dsp:sp>
    <dsp:sp modelId="{0EEEA6D2-55B0-BB4A-BE7E-C8980402FFFC}">
      <dsp:nvSpPr>
        <dsp:cNvPr id="0" name=""/>
        <dsp:cNvSpPr/>
      </dsp:nvSpPr>
      <dsp:spPr>
        <a:xfrm>
          <a:off x="0" y="913784"/>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Brandon Grotesque Medium" panose="020B0603020203060202" pitchFamily="34" charset="0"/>
            </a:rPr>
            <a:t>Context is critical in stalking cases</a:t>
          </a:r>
        </a:p>
      </dsp:txBody>
      <dsp:txXfrm>
        <a:off x="38700" y="952484"/>
        <a:ext cx="8421908" cy="715366"/>
      </dsp:txXfrm>
    </dsp:sp>
    <dsp:sp modelId="{B5B7607A-8BBD-FD47-A8FC-4E3C111DEA4B}">
      <dsp:nvSpPr>
        <dsp:cNvPr id="0" name=""/>
        <dsp:cNvSpPr/>
      </dsp:nvSpPr>
      <dsp:spPr>
        <a:xfrm>
          <a:off x="0" y="1827511"/>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Brandon Grotesque Medium" panose="020B0603020203060202" pitchFamily="34" charset="0"/>
            </a:rPr>
            <a:t>Stalking behaviors include Surveillance, Life Invasion, Interference and Intimidation (SLII)</a:t>
          </a:r>
        </a:p>
      </dsp:txBody>
      <dsp:txXfrm>
        <a:off x="38700" y="1866211"/>
        <a:ext cx="8421908" cy="715366"/>
      </dsp:txXfrm>
    </dsp:sp>
    <dsp:sp modelId="{18BEAEF7-2126-DC4C-910F-5FBFD69FC890}">
      <dsp:nvSpPr>
        <dsp:cNvPr id="0" name=""/>
        <dsp:cNvSpPr/>
      </dsp:nvSpPr>
      <dsp:spPr>
        <a:xfrm>
          <a:off x="0" y="2741238"/>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Brandon Grotesque Medium" panose="020B0603020203060202" pitchFamily="34" charset="0"/>
            </a:rPr>
            <a:t>The majority of stalkers and victims know each other.</a:t>
          </a:r>
          <a:endParaRPr lang="en-US" sz="2400" kern="1200" dirty="0">
            <a:latin typeface="Brandon Grotesque Medium" panose="020B0603020203060202" pitchFamily="34" charset="0"/>
          </a:endParaRPr>
        </a:p>
      </dsp:txBody>
      <dsp:txXfrm>
        <a:off x="38700" y="2779938"/>
        <a:ext cx="8421908" cy="715366"/>
      </dsp:txXfrm>
    </dsp:sp>
    <dsp:sp modelId="{D44735A3-D86A-2D4E-A897-8EF8DAAF4E68}">
      <dsp:nvSpPr>
        <dsp:cNvPr id="0" name=""/>
        <dsp:cNvSpPr/>
      </dsp:nvSpPr>
      <dsp:spPr>
        <a:xfrm>
          <a:off x="0" y="3654965"/>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latin typeface="Brandon Grotesque Medium" panose="020B0603020203060202" pitchFamily="34" charset="0"/>
            </a:rPr>
            <a:t>Stalking intersects with other crimes including domestic and sexual violence</a:t>
          </a:r>
        </a:p>
      </dsp:txBody>
      <dsp:txXfrm>
        <a:off x="38700" y="3693665"/>
        <a:ext cx="8421908" cy="715366"/>
      </dsp:txXfrm>
    </dsp:sp>
    <dsp:sp modelId="{C2208451-4BC0-B04C-9774-B7E17638744A}">
      <dsp:nvSpPr>
        <dsp:cNvPr id="0" name=""/>
        <dsp:cNvSpPr/>
      </dsp:nvSpPr>
      <dsp:spPr>
        <a:xfrm>
          <a:off x="0" y="4568692"/>
          <a:ext cx="8499308" cy="7927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Brandon Grotesque Medium" panose="020B0603020203060202" pitchFamily="34" charset="0"/>
            </a:rPr>
            <a:t>There are tools you can use to improve your response to stalking</a:t>
          </a:r>
        </a:p>
      </dsp:txBody>
      <dsp:txXfrm>
        <a:off x="38700" y="4607392"/>
        <a:ext cx="8421908" cy="715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8AEB-8DE6-F54B-889A-E8C21C178AE6}">
      <dsp:nvSpPr>
        <dsp:cNvPr id="0" name=""/>
        <dsp:cNvSpPr/>
      </dsp:nvSpPr>
      <dsp:spPr>
        <a:xfrm>
          <a:off x="0" y="3444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7CF4D420-3A1A-A74C-A6B8-DAB2F2380500}">
      <dsp:nvSpPr>
        <dsp:cNvPr id="0" name=""/>
        <dsp:cNvSpPr/>
      </dsp:nvSpPr>
      <dsp:spPr>
        <a:xfrm>
          <a:off x="417006" y="492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In-Person Training</a:t>
          </a:r>
          <a:endParaRPr lang="en-US" sz="2200" b="1" kern="1200" dirty="0"/>
        </a:p>
      </dsp:txBody>
      <dsp:txXfrm>
        <a:off x="445827" y="78043"/>
        <a:ext cx="5780450" cy="532758"/>
      </dsp:txXfrm>
    </dsp:sp>
    <dsp:sp modelId="{D183CABF-56D8-7B49-A258-B335A941FF6F}">
      <dsp:nvSpPr>
        <dsp:cNvPr id="0" name=""/>
        <dsp:cNvSpPr/>
      </dsp:nvSpPr>
      <dsp:spPr>
        <a:xfrm>
          <a:off x="0" y="12516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24C3D548-7F40-A741-9B2E-85CF8F4823E3}">
      <dsp:nvSpPr>
        <dsp:cNvPr id="0" name=""/>
        <dsp:cNvSpPr/>
      </dsp:nvSpPr>
      <dsp:spPr>
        <a:xfrm>
          <a:off x="417006" y="9564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Webinars</a:t>
          </a:r>
          <a:endParaRPr lang="en-US" sz="2200" b="1" kern="1200" dirty="0"/>
        </a:p>
      </dsp:txBody>
      <dsp:txXfrm>
        <a:off x="445827" y="985243"/>
        <a:ext cx="5780450" cy="532758"/>
      </dsp:txXfrm>
    </dsp:sp>
    <dsp:sp modelId="{CE9B7AB0-DD6D-2D46-A80C-1EAE97E5C9CE}">
      <dsp:nvSpPr>
        <dsp:cNvPr id="0" name=""/>
        <dsp:cNvSpPr/>
      </dsp:nvSpPr>
      <dsp:spPr>
        <a:xfrm>
          <a:off x="0" y="21588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B31B33D2-FFC4-3740-A9FE-24610DB19E3E}">
      <dsp:nvSpPr>
        <dsp:cNvPr id="0" name=""/>
        <dsp:cNvSpPr/>
      </dsp:nvSpPr>
      <dsp:spPr>
        <a:xfrm>
          <a:off x="417006" y="18636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Online Resources</a:t>
          </a:r>
          <a:endParaRPr lang="en-US" sz="2200" b="1" kern="1200" dirty="0"/>
        </a:p>
      </dsp:txBody>
      <dsp:txXfrm>
        <a:off x="445827" y="1892443"/>
        <a:ext cx="5780450" cy="532758"/>
      </dsp:txXfrm>
    </dsp:sp>
    <dsp:sp modelId="{DEC2AA4A-2D58-A54E-8530-5EBCB5738781}">
      <dsp:nvSpPr>
        <dsp:cNvPr id="0" name=""/>
        <dsp:cNvSpPr/>
      </dsp:nvSpPr>
      <dsp:spPr>
        <a:xfrm>
          <a:off x="0" y="30660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6D4C5C4D-14CF-F048-AF35-CB92484E4FD6}">
      <dsp:nvSpPr>
        <dsp:cNvPr id="0" name=""/>
        <dsp:cNvSpPr/>
      </dsp:nvSpPr>
      <dsp:spPr>
        <a:xfrm>
          <a:off x="417006" y="27708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Individual &amp; Organizational Assistance</a:t>
          </a:r>
          <a:endParaRPr lang="en-US" sz="2200" b="1" kern="1200" dirty="0"/>
        </a:p>
      </dsp:txBody>
      <dsp:txXfrm>
        <a:off x="445827" y="2799643"/>
        <a:ext cx="5780450" cy="532758"/>
      </dsp:txXfrm>
    </dsp:sp>
    <dsp:sp modelId="{168923C6-4284-9F45-B58C-7BDF596284C3}">
      <dsp:nvSpPr>
        <dsp:cNvPr id="0" name=""/>
        <dsp:cNvSpPr/>
      </dsp:nvSpPr>
      <dsp:spPr>
        <a:xfrm>
          <a:off x="0" y="39732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5D8F1F67-3FAF-E147-A906-C403295497F7}">
      <dsp:nvSpPr>
        <dsp:cNvPr id="0" name=""/>
        <dsp:cNvSpPr/>
      </dsp:nvSpPr>
      <dsp:spPr>
        <a:xfrm>
          <a:off x="417006" y="36780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Policy/Protocol Development &amp; Consultation</a:t>
          </a:r>
          <a:endParaRPr lang="en-US" sz="2200" b="1" kern="1200" dirty="0"/>
        </a:p>
      </dsp:txBody>
      <dsp:txXfrm>
        <a:off x="445827" y="3706843"/>
        <a:ext cx="5780450" cy="532758"/>
      </dsp:txXfrm>
    </dsp:sp>
    <dsp:sp modelId="{E34C0DB7-7AAD-8249-8A97-7C1F92D75E35}">
      <dsp:nvSpPr>
        <dsp:cNvPr id="0" name=""/>
        <dsp:cNvSpPr/>
      </dsp:nvSpPr>
      <dsp:spPr>
        <a:xfrm>
          <a:off x="0" y="48804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F0F563E2-178E-3743-ACF9-E00B79F53673}">
      <dsp:nvSpPr>
        <dsp:cNvPr id="0" name=""/>
        <dsp:cNvSpPr/>
      </dsp:nvSpPr>
      <dsp:spPr>
        <a:xfrm>
          <a:off x="417006" y="45852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National Stalking Awareness Month Materials</a:t>
          </a:r>
          <a:endParaRPr lang="en-US" sz="2200" b="1" kern="1200" dirty="0"/>
        </a:p>
      </dsp:txBody>
      <dsp:txXfrm>
        <a:off x="445827" y="4614043"/>
        <a:ext cx="5780450" cy="5327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2649E-2EA6-4704-B0CD-208A1BFD58C3}" type="datetimeFigureOut">
              <a:rPr lang="en-US" smtClean="0"/>
              <a:t>11/19/2019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DB721-C9AD-4D71-841B-EE8ADC106540}" type="slidenum">
              <a:rPr lang="en-US" smtClean="0"/>
              <a:t>‹#›</a:t>
            </a:fld>
            <a:endParaRPr lang="en-US"/>
          </a:p>
        </p:txBody>
      </p:sp>
    </p:spTree>
    <p:extLst>
      <p:ext uri="{BB962C8B-B14F-4D97-AF65-F5344CB8AC3E}">
        <p14:creationId xmlns:p14="http://schemas.microsoft.com/office/powerpoint/2010/main" val="342902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Introduction to the presentation</a:t>
            </a:r>
            <a:br>
              <a:rPr lang="en-US" baseline="0" dirty="0" smtClean="0"/>
            </a:br>
            <a:endParaRPr lang="en-US" dirty="0" smtClean="0"/>
          </a:p>
          <a:p>
            <a:pPr marL="171450" indent="-171450">
              <a:buFont typeface="Arial" panose="020B0604020202020204" pitchFamily="34" charset="0"/>
              <a:buChar char="•"/>
            </a:pPr>
            <a:r>
              <a:rPr lang="en-US" dirty="0" smtClean="0"/>
              <a:t>Welcome</a:t>
            </a:r>
            <a:endParaRPr lang="en-US" dirty="0"/>
          </a:p>
          <a:p>
            <a:pPr marL="171450" indent="-171450">
              <a:buFont typeface="Arial" panose="020B0604020202020204" pitchFamily="34" charset="0"/>
              <a:buChar char="•"/>
            </a:pPr>
            <a:r>
              <a:rPr lang="en-US" dirty="0"/>
              <a:t>My</a:t>
            </a:r>
            <a:r>
              <a:rPr lang="en-US" baseline="0" dirty="0"/>
              <a:t> name is [name] and I’m [role]. </a:t>
            </a:r>
          </a:p>
          <a:p>
            <a:pPr marL="171450" indent="-171450">
              <a:buFont typeface="Arial" panose="020B0604020202020204" pitchFamily="34" charset="0"/>
              <a:buChar char="•"/>
            </a:pPr>
            <a:r>
              <a:rPr lang="en-US" dirty="0" smtClean="0"/>
              <a:t>Training </a:t>
            </a:r>
            <a:r>
              <a:rPr lang="en-US" dirty="0"/>
              <a:t>created by</a:t>
            </a:r>
            <a:r>
              <a:rPr lang="en-US" baseline="0" dirty="0"/>
              <a:t> the Stalking Prevention, Awareness and Resource Center </a:t>
            </a:r>
            <a:r>
              <a:rPr lang="en-US" baseline="0" dirty="0" smtClean="0"/>
              <a:t>(SPARC)– </a:t>
            </a:r>
            <a:r>
              <a:rPr lang="en-US" baseline="0" dirty="0"/>
              <a:t>the only technical assistance provider on stalking.</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a:t>
            </a:fld>
            <a:endParaRPr lang="en-US"/>
          </a:p>
        </p:txBody>
      </p:sp>
    </p:spTree>
    <p:extLst>
      <p:ext uri="{BB962C8B-B14F-4D97-AF65-F5344CB8AC3E}">
        <p14:creationId xmlns:p14="http://schemas.microsoft.com/office/powerpoint/2010/main" val="295256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smtClean="0"/>
              <a:t>Key message:</a:t>
            </a:r>
            <a:r>
              <a:rPr lang="en-US" i="0" baseline="0" dirty="0" smtClean="0"/>
              <a:t> We’ll discuss the highlighted elements in more detail.</a:t>
            </a:r>
            <a:br>
              <a:rPr lang="en-US" i="0" baseline="0" dirty="0" smtClean="0"/>
            </a:br>
            <a:endParaRPr lang="en-US" i="0" dirty="0" smtClean="0"/>
          </a:p>
          <a:p>
            <a:pPr marL="171450" indent="-171450">
              <a:buFont typeface="Arial" panose="020B0604020202020204" pitchFamily="34" charset="0"/>
              <a:buChar char="•"/>
            </a:pPr>
            <a:r>
              <a:rPr lang="en-US" i="0" dirty="0" smtClean="0"/>
              <a:t>So</a:t>
            </a:r>
            <a:r>
              <a:rPr lang="en-US" i="0" baseline="0" dirty="0" smtClean="0"/>
              <a:t>me </a:t>
            </a:r>
            <a:r>
              <a:rPr lang="en-US" i="0" baseline="0" dirty="0"/>
              <a:t>of the important concepts here have been highlighted.</a:t>
            </a:r>
          </a:p>
          <a:p>
            <a:pPr marL="171450" indent="-171450">
              <a:buFont typeface="Arial" panose="020B0604020202020204" pitchFamily="34" charset="0"/>
              <a:buChar char="•"/>
            </a:pPr>
            <a:r>
              <a:rPr lang="en-US" i="0" dirty="0"/>
              <a:t>Let’s break this down.</a:t>
            </a:r>
          </a:p>
        </p:txBody>
      </p:sp>
      <p:sp>
        <p:nvSpPr>
          <p:cNvPr id="4" name="Slide Number Placeholder 3"/>
          <p:cNvSpPr>
            <a:spLocks noGrp="1"/>
          </p:cNvSpPr>
          <p:nvPr>
            <p:ph type="sldNum" sz="quarter" idx="10"/>
          </p:nvPr>
        </p:nvSpPr>
        <p:spPr/>
        <p:txBody>
          <a:bodyPr/>
          <a:lstStyle/>
          <a:p>
            <a:fld id="{C4F28BFA-14FE-47F4-908B-189B75EFABDE}" type="slidenum">
              <a:rPr lang="en-US" smtClean="0"/>
              <a:t>10</a:t>
            </a:fld>
            <a:endParaRPr lang="en-US"/>
          </a:p>
        </p:txBody>
      </p:sp>
    </p:spTree>
    <p:extLst>
      <p:ext uri="{BB962C8B-B14F-4D97-AF65-F5344CB8AC3E}">
        <p14:creationId xmlns:p14="http://schemas.microsoft.com/office/powerpoint/2010/main" val="111054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smtClean="0"/>
              <a:t>Key message: Stalking is a pattern of behavior that requires 2 or more behaviors. The behaviors can vary or be the same. Some behaviors are criminal on their own (like property damage) while others only become criminal when part of a stalking case (like excessive texting). </a:t>
            </a:r>
            <a:br>
              <a:rPr lang="en-US" i="0" baseline="0" dirty="0" smtClean="0"/>
            </a:br>
            <a:endParaRPr lang="en-US" i="0" baseline="0" dirty="0" smtClean="0"/>
          </a:p>
          <a:p>
            <a:pPr marL="171450" indent="-171450">
              <a:buFont typeface="Arial" panose="020B0604020202020204" pitchFamily="34" charset="0"/>
              <a:buChar char="•"/>
            </a:pPr>
            <a:r>
              <a:rPr lang="en-US" i="0" baseline="0" dirty="0" smtClean="0"/>
              <a:t>Like </a:t>
            </a:r>
            <a:r>
              <a:rPr lang="en-US" i="0" baseline="0" dirty="0"/>
              <a:t>domestic violence, stalking is NOT just one incident. It is a pattern.</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Ask the</a:t>
            </a:r>
            <a:r>
              <a:rPr lang="en-US" i="1" baseline="0" dirty="0"/>
              <a:t> group: How many times does something have to happen for it to be a pattern?</a:t>
            </a:r>
            <a:br>
              <a:rPr lang="en-US" i="1" baseline="0" dirty="0"/>
            </a:br>
            <a:r>
              <a:rPr lang="en-US" i="1" baseline="0" dirty="0"/>
              <a:t>(Answer: 2-3)</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Does the behavior have to be the same every time (for example, calling every day) or can the behaviors be different?</a:t>
            </a:r>
            <a:br>
              <a:rPr lang="en-US" i="1" baseline="0" dirty="0"/>
            </a:br>
            <a:r>
              <a:rPr lang="en-US" i="1" baseline="0" dirty="0"/>
              <a:t>(Answer: Behaviors can be different – like calling one day and then sending a gift the next week)</a:t>
            </a:r>
            <a:endParaRPr lang="en-US" i="0" baseline="0" dirty="0"/>
          </a:p>
          <a:p>
            <a:pPr marL="0" indent="0">
              <a:buFont typeface="Arial" panose="020B0604020202020204" pitchFamily="34" charset="0"/>
              <a:buNone/>
            </a:pPr>
            <a:endParaRPr lang="en-US" i="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When you’re looking at the stalking statute, realize that most </a:t>
            </a:r>
            <a:r>
              <a:rPr lang="en-US" i="0" baseline="0" dirty="0"/>
              <a:t>legal definitions of stalking use the term “course of conduct.” This is a synonym for “pattern of behavior</a:t>
            </a:r>
            <a:r>
              <a:rPr lang="en-US" i="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Many </a:t>
            </a:r>
            <a:r>
              <a:rPr lang="en-US" i="0" baseline="0" dirty="0"/>
              <a:t>different behaviors can be part of a stalking pattern/course of conduct.</a:t>
            </a:r>
          </a:p>
          <a:p>
            <a:pPr marL="628650" lvl="1" indent="-171450">
              <a:buFont typeface="Arial" panose="020B0604020202020204" pitchFamily="34" charset="0"/>
              <a:buChar char="•"/>
            </a:pPr>
            <a:r>
              <a:rPr lang="en-US" i="0" baseline="0" dirty="0"/>
              <a:t>Some stalking behaviors are criminal (for example, property damage). </a:t>
            </a:r>
          </a:p>
          <a:p>
            <a:pPr marL="628650" lvl="1" indent="-171450">
              <a:buFont typeface="Arial" panose="020B0604020202020204" pitchFamily="34" charset="0"/>
              <a:buChar char="•"/>
            </a:pPr>
            <a:r>
              <a:rPr lang="en-US" i="0" baseline="0" dirty="0"/>
              <a:t>Others are not crimes on their own (for example, sending gifts), but can become criminal when part of a stalking course of conduct.</a:t>
            </a:r>
            <a:endParaRPr lang="en-US" i="1" dirty="0"/>
          </a:p>
          <a:p>
            <a:pPr marL="171450" indent="-171450">
              <a:buFont typeface="Arial" panose="020B0604020202020204" pitchFamily="34" charset="0"/>
              <a:buChar char="•"/>
            </a:pPr>
            <a:endParaRPr lang="en-US" i="0" baseline="0" dirty="0"/>
          </a:p>
          <a:p>
            <a:pPr marL="171450" indent="-171450">
              <a:buFont typeface="Arial" panose="020B0604020202020204" pitchFamily="34" charset="0"/>
              <a:buChar char="•"/>
            </a:pPr>
            <a:endParaRPr lang="en-US" i="1"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11</a:t>
            </a:fld>
            <a:endParaRPr lang="en-US"/>
          </a:p>
        </p:txBody>
      </p:sp>
    </p:spTree>
    <p:extLst>
      <p:ext uri="{BB962C8B-B14F-4D97-AF65-F5344CB8AC3E}">
        <p14:creationId xmlns:p14="http://schemas.microsoft.com/office/powerpoint/2010/main" val="336757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Stalking is directed at a specific person.</a:t>
            </a:r>
            <a:br>
              <a:rPr lang="en-US" baseline="0" dirty="0" smtClean="0"/>
            </a:br>
            <a:endParaRPr lang="en-US" dirty="0" smtClean="0"/>
          </a:p>
          <a:p>
            <a:pPr marL="171450" indent="-171450">
              <a:buFont typeface="Arial" panose="020B0604020202020204" pitchFamily="34" charset="0"/>
              <a:buChar char="•"/>
            </a:pPr>
            <a:r>
              <a:rPr lang="en-US" dirty="0" smtClean="0"/>
              <a:t>Stalking</a:t>
            </a:r>
            <a:r>
              <a:rPr lang="en-US" baseline="0" dirty="0" smtClean="0"/>
              <a:t> </a:t>
            </a:r>
            <a:r>
              <a:rPr lang="en-US" baseline="0" dirty="0"/>
              <a:t>is directed at a specific individual, not a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stalkers may target other people close to the primary victim – like family members or a new boyfriend or girlfriend.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12</a:t>
            </a:fld>
            <a:endParaRPr lang="en-US"/>
          </a:p>
        </p:txBody>
      </p:sp>
    </p:spTree>
    <p:extLst>
      <p:ext uri="{BB962C8B-B14F-4D97-AF65-F5344CB8AC3E}">
        <p14:creationId xmlns:p14="http://schemas.microsoft.com/office/powerpoint/2010/main" val="155999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Key message: </a:t>
            </a:r>
            <a:r>
              <a:rPr lang="en-US" baseline="0" dirty="0" smtClean="0"/>
              <a:t>Fear is key to the definition of stalking.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The reasonable person standard asks us to consider how any rational person in similar circumstances to the victim might feel.</a:t>
            </a:r>
          </a:p>
          <a:p>
            <a:pPr marL="171450" indent="-171450">
              <a:buFont typeface="Arial" panose="020B0604020202020204" pitchFamily="34" charset="0"/>
              <a:buChar char="•"/>
            </a:pPr>
            <a:r>
              <a:rPr lang="en-US" baseline="0" dirty="0" smtClean="0"/>
              <a:t>Fear is key to the definition of stalking.</a:t>
            </a:r>
          </a:p>
          <a:p>
            <a:pPr marL="628650" lvl="1" indent="-171450">
              <a:buFont typeface="Arial" panose="020B0604020202020204" pitchFamily="34" charset="0"/>
              <a:buChar char="•"/>
            </a:pPr>
            <a:r>
              <a:rPr lang="en-US" baseline="0" dirty="0" smtClean="0"/>
              <a:t>Fear is how we differentiate stalking from other crimes, like harassment.</a:t>
            </a:r>
          </a:p>
          <a:p>
            <a:pPr marL="628650" lvl="1" indent="-171450">
              <a:buFont typeface="Arial" panose="020B0604020202020204" pitchFamily="34" charset="0"/>
              <a:buChar char="•"/>
            </a:pPr>
            <a:r>
              <a:rPr lang="en-US" baseline="0" dirty="0" smtClean="0"/>
              <a:t>Harassment generally describes behavior that is irritating, while stalking describes behaviors that cause fear.</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13</a:t>
            </a:fld>
            <a:endParaRPr lang="en-US"/>
          </a:p>
        </p:txBody>
      </p:sp>
    </p:spTree>
    <p:extLst>
      <p:ext uri="{BB962C8B-B14F-4D97-AF65-F5344CB8AC3E}">
        <p14:creationId xmlns:p14="http://schemas.microsoft.com/office/powerpoint/2010/main" val="319240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Key message: Context is critical</a:t>
            </a:r>
            <a:r>
              <a:rPr lang="en-US" baseline="0" dirty="0" smtClean="0"/>
              <a:t> to understanding fear.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Context </a:t>
            </a:r>
            <a:r>
              <a:rPr lang="en-US" dirty="0"/>
              <a:t>is everything in stalking cases</a:t>
            </a:r>
            <a:r>
              <a:rPr lang="en-US" dirty="0" smtClean="0"/>
              <a: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i="1" dirty="0" smtClean="0"/>
              <a:t>Note to facilitator:</a:t>
            </a:r>
            <a:r>
              <a:rPr lang="en-US" i="1" baseline="0" dirty="0" smtClean="0"/>
              <a:t> You may wish to replace the example story below with one from a case you’ve worked on. </a:t>
            </a:r>
            <a:br>
              <a:rPr lang="en-US" i="1" baseline="0" dirty="0" smtClean="0"/>
            </a:br>
            <a:endParaRPr lang="en-US" i="1" dirty="0"/>
          </a:p>
          <a:p>
            <a:pPr marL="171450" indent="-171450">
              <a:buFont typeface="Arial" panose="020B0604020202020204" pitchFamily="34" charset="0"/>
              <a:buChar char="•"/>
            </a:pPr>
            <a:r>
              <a:rPr lang="en-US" baseline="0" dirty="0"/>
              <a:t>Consider this story:</a:t>
            </a:r>
          </a:p>
          <a:p>
            <a:pPr marL="628650" lvl="1" indent="-171450">
              <a:buFont typeface="Arial" panose="020B0604020202020204" pitchFamily="34" charset="0"/>
              <a:buChar char="•"/>
            </a:pPr>
            <a:r>
              <a:rPr lang="en-US" baseline="0" dirty="0"/>
              <a:t>A woman hysterically called the police.</a:t>
            </a:r>
          </a:p>
          <a:p>
            <a:pPr marL="628650" lvl="1" indent="-171450">
              <a:buFont typeface="Arial" panose="020B0604020202020204" pitchFamily="34" charset="0"/>
              <a:buChar char="•"/>
            </a:pPr>
            <a:r>
              <a:rPr lang="en-US" baseline="0" dirty="0"/>
              <a:t>When they finally got her to explain, she said “there’s a cup of coffee in my car.”</a:t>
            </a:r>
          </a:p>
          <a:p>
            <a:pPr marL="628650" lvl="1" indent="-171450">
              <a:buFont typeface="Arial" panose="020B0604020202020204" pitchFamily="34" charset="0"/>
              <a:buChar char="•"/>
            </a:pPr>
            <a:r>
              <a:rPr lang="en-US" baseline="0" dirty="0"/>
              <a:t>Understandably, the department did not see this as an urgent call.</a:t>
            </a:r>
          </a:p>
          <a:p>
            <a:pPr marL="628650" lvl="1" indent="-171450">
              <a:buFont typeface="Arial" panose="020B0604020202020204" pitchFamily="34" charset="0"/>
              <a:buChar char="•"/>
            </a:pPr>
            <a:r>
              <a:rPr lang="en-US" baseline="0" dirty="0"/>
              <a:t>Eventually, she said – “he’s here.”</a:t>
            </a:r>
          </a:p>
          <a:p>
            <a:pPr marL="628650" lvl="1" indent="-171450">
              <a:buFont typeface="Arial" panose="020B0604020202020204" pitchFamily="34" charset="0"/>
              <a:buChar char="•"/>
            </a:pPr>
            <a:r>
              <a:rPr lang="en-US" baseline="0" dirty="0"/>
              <a:t>It turns out she was a stalking victim who had relocated and did not believe her stalker knew where she was. That morning, she found a cup of coffee in her car with his nickname for her on it.</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14</a:t>
            </a:fld>
            <a:endParaRPr lang="en-US"/>
          </a:p>
        </p:txBody>
      </p:sp>
    </p:spTree>
    <p:extLst>
      <p:ext uri="{BB962C8B-B14F-4D97-AF65-F5344CB8AC3E}">
        <p14:creationId xmlns:p14="http://schemas.microsoft.com/office/powerpoint/2010/main" val="341894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341438" y="720725"/>
            <a:ext cx="4799012" cy="3598863"/>
          </a:xfrm>
          <a:ln/>
        </p:spPr>
      </p:sp>
      <p:sp>
        <p:nvSpPr>
          <p:cNvPr id="5120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Brandon Grotesque Regular"/>
              </a:rPr>
              <a:t>Key</a:t>
            </a:r>
            <a:r>
              <a:rPr lang="en-US" sz="1200" baseline="0" dirty="0" smtClean="0">
                <a:latin typeface="Brandon Grotesque Regular"/>
              </a:rPr>
              <a:t> message: Context is critical in stalking cases. </a:t>
            </a:r>
            <a:r>
              <a:rPr lang="en-US" sz="1200" dirty="0" smtClean="0">
                <a:latin typeface="Brandon Grotesque Regular"/>
              </a:rPr>
              <a:t>Something may be frightening to the victim but not to you as the responder.</a:t>
            </a:r>
          </a:p>
          <a:p>
            <a:pPr marL="0" indent="0">
              <a:buFont typeface="Arial" panose="020B0604020202020204" pitchFamily="34" charset="0"/>
              <a:buNone/>
            </a:pPr>
            <a:endParaRPr lang="en-US" sz="1200" dirty="0" smtClean="0">
              <a:latin typeface="Brandon Grotesque Regular"/>
            </a:endParaRPr>
          </a:p>
          <a:p>
            <a:pPr marL="171450" indent="-171450">
              <a:buFont typeface="Arial" panose="020B0604020202020204" pitchFamily="34" charset="0"/>
              <a:buChar char="•"/>
            </a:pPr>
            <a:r>
              <a:rPr lang="en-US" sz="1200" dirty="0" smtClean="0">
                <a:latin typeface="Brandon Grotesque Regular"/>
              </a:rPr>
              <a:t>Something </a:t>
            </a:r>
            <a:r>
              <a:rPr lang="en-US" sz="1200" dirty="0">
                <a:latin typeface="Brandon Grotesque Regular"/>
              </a:rPr>
              <a:t>may be frightening to the victim but not to you as the responder.</a:t>
            </a:r>
          </a:p>
          <a:p>
            <a:pPr marL="171450" indent="-171450">
              <a:buFont typeface="Arial" panose="020B0604020202020204" pitchFamily="34" charset="0"/>
              <a:buChar char="•"/>
            </a:pPr>
            <a:r>
              <a:rPr lang="en-US" sz="1200" dirty="0">
                <a:latin typeface="Brandon Grotesque Regular"/>
              </a:rPr>
              <a:t>Stalking behaviors often have specific meaning that may only be understood between offender and victim.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the cause for fear is not intuitive, it’s essential to ask victims “Why did that scare you?”</a:t>
            </a:r>
            <a:endParaRPr lang="en-US" sz="1200" dirty="0">
              <a:latin typeface="Brandon Grotesque Regular"/>
            </a:endParaRPr>
          </a:p>
          <a:p>
            <a:pPr marL="171450" indent="-171450">
              <a:buFont typeface="Arial" panose="020B0604020202020204" pitchFamily="34" charset="0"/>
              <a:buChar char="•"/>
            </a:pPr>
            <a:r>
              <a:rPr lang="en-US" sz="1200" dirty="0">
                <a:latin typeface="Brandon Grotesque Regular"/>
              </a:rPr>
              <a:t>Stalking criminalizes otherwise non-criminal behavior.</a:t>
            </a:r>
          </a:p>
          <a:p>
            <a:pPr marL="628650" lvl="1" indent="-171450">
              <a:buFont typeface="Arial" panose="020B0604020202020204" pitchFamily="34" charset="0"/>
              <a:buChar char="•"/>
            </a:pPr>
            <a:r>
              <a:rPr lang="en-US" sz="1200" dirty="0">
                <a:latin typeface="Brandon Grotesque Regular"/>
              </a:rPr>
              <a:t>It’s not illegal to</a:t>
            </a:r>
            <a:r>
              <a:rPr lang="en-US" sz="1200" baseline="0" dirty="0">
                <a:latin typeface="Brandon Grotesque Regular"/>
              </a:rPr>
              <a:t> text someone, or send a gift or to ring their doorbell – unless it’s part of a stalking course of conduct.</a:t>
            </a:r>
          </a:p>
          <a:p>
            <a:pPr marL="457200" lvl="1" indent="0">
              <a:buFont typeface="Arial" panose="020B0604020202020204" pitchFamily="34" charset="0"/>
              <a:buNone/>
            </a:pPr>
            <a:endParaRPr lang="en-US" sz="1200" dirty="0">
              <a:latin typeface="Brandon Grotesque Regular"/>
            </a:endParaRPr>
          </a:p>
          <a:p>
            <a:endParaRPr lang="en-US" dirty="0"/>
          </a:p>
        </p:txBody>
      </p:sp>
    </p:spTree>
    <p:extLst>
      <p:ext uri="{BB962C8B-B14F-4D97-AF65-F5344CB8AC3E}">
        <p14:creationId xmlns:p14="http://schemas.microsoft.com/office/powerpoint/2010/main" val="208539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a:t>
            </a:r>
            <a:r>
              <a:rPr lang="en-US" baseline="0" dirty="0" smtClean="0"/>
              <a:t> </a:t>
            </a:r>
            <a:r>
              <a:rPr lang="en-US" baseline="0" dirty="0"/>
              <a:t>can sound very different depending on the context and the specific stalking situation</a:t>
            </a:r>
            <a:r>
              <a:rPr lang="en-US" baseline="0" dirty="0" smtClean="0"/>
              <a:t>.</a:t>
            </a:r>
            <a:br>
              <a:rPr lang="en-US" baseline="0" dirty="0" smtClean="0"/>
            </a:br>
            <a:endParaRPr lang="en-US" baseline="0" dirty="0"/>
          </a:p>
          <a:p>
            <a:pPr marL="171450" indent="-171450">
              <a:buFont typeface="Arial" panose="020B0604020202020204" pitchFamily="34" charset="0"/>
              <a:buChar char="•"/>
            </a:pPr>
            <a:r>
              <a:rPr lang="en-US" baseline="0" dirty="0" smtClean="0"/>
              <a:t>Stalkers use different approaches.</a:t>
            </a:r>
          </a:p>
          <a:p>
            <a:pPr marL="171450" indent="-171450">
              <a:buFont typeface="Arial" panose="020B0604020202020204" pitchFamily="34" charset="0"/>
              <a:buChar char="•"/>
            </a:pPr>
            <a:r>
              <a:rPr lang="en-US" baseline="0" dirty="0" smtClean="0"/>
              <a:t>Some may seem benign or even sweet to an outsider.</a:t>
            </a:r>
          </a:p>
          <a:p>
            <a:pPr marL="171450" indent="-171450">
              <a:buFont typeface="Arial" panose="020B0604020202020204" pitchFamily="34" charset="0"/>
              <a:buChar char="•"/>
            </a:pPr>
            <a:r>
              <a:rPr lang="en-US" baseline="0" dirty="0" smtClean="0"/>
              <a:t>They may also be threatening.</a:t>
            </a:r>
          </a:p>
          <a:p>
            <a:pPr marL="171450" indent="-171450">
              <a:buFont typeface="Arial" panose="020B0604020202020204" pitchFamily="34" charset="0"/>
              <a:buChar char="•"/>
            </a:pPr>
            <a:r>
              <a:rPr lang="en-US" baseline="0" dirty="0" smtClean="0"/>
              <a:t>Again, context is key to understanding why a stalker’s behavior is scary to a victim.</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16</a:t>
            </a:fld>
            <a:endParaRPr lang="en-US"/>
          </a:p>
        </p:txBody>
      </p:sp>
    </p:spTree>
    <p:extLst>
      <p:ext uri="{BB962C8B-B14F-4D97-AF65-F5344CB8AC3E}">
        <p14:creationId xmlns:p14="http://schemas.microsoft.com/office/powerpoint/2010/main" val="57479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Victims may</a:t>
            </a:r>
            <a:r>
              <a:rPr lang="en-US" baseline="0" dirty="0" smtClean="0"/>
              <a:t> not present as fearful and/or admit that they are experiencing fear.</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Often, victims may express emotions or reactions other than fear.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Some victims may not ever express fear: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They may express</a:t>
            </a:r>
            <a:r>
              <a:rPr lang="en-US" sz="1200" kern="1200" baseline="0" dirty="0" smtClean="0">
                <a:solidFill>
                  <a:schemeClr val="tx1"/>
                </a:solidFill>
                <a:effectLst/>
                <a:latin typeface="+mn-lt"/>
                <a:ea typeface="+mn-ea"/>
                <a:cs typeface="+mn-cs"/>
              </a:rPr>
              <a:t> anger, irritation and/or exhaustion.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Others may show no affect.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Many victims minimize what’s going on as a way to cope.</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Many people do not feel</a:t>
            </a:r>
            <a:r>
              <a:rPr lang="en-US" sz="1200" kern="1200" baseline="0" dirty="0" smtClean="0">
                <a:solidFill>
                  <a:schemeClr val="tx1"/>
                </a:solidFill>
                <a:effectLst/>
                <a:latin typeface="+mn-lt"/>
                <a:ea typeface="+mn-ea"/>
                <a:cs typeface="+mn-cs"/>
              </a:rPr>
              <a:t> comfortable </a:t>
            </a:r>
            <a:r>
              <a:rPr lang="en-US" sz="1200" kern="1200" dirty="0" smtClean="0">
                <a:solidFill>
                  <a:schemeClr val="tx1"/>
                </a:solidFill>
                <a:effectLst/>
                <a:latin typeface="+mn-lt"/>
                <a:ea typeface="+mn-ea"/>
                <a:cs typeface="+mn-cs"/>
              </a:rPr>
              <a:t>expressing</a:t>
            </a:r>
            <a:r>
              <a:rPr lang="en-US" sz="1200" kern="1200" baseline="0" dirty="0" smtClean="0">
                <a:solidFill>
                  <a:schemeClr val="tx1"/>
                </a:solidFill>
                <a:effectLst/>
                <a:latin typeface="+mn-lt"/>
                <a:ea typeface="+mn-ea"/>
                <a:cs typeface="+mn-cs"/>
              </a:rPr>
              <a:t> that they</a:t>
            </a:r>
            <a:r>
              <a:rPr lang="en-US" sz="1200" kern="1200" dirty="0" smtClean="0">
                <a:solidFill>
                  <a:schemeClr val="tx1"/>
                </a:solidFill>
                <a:effectLst/>
                <a:latin typeface="+mn-lt"/>
                <a:ea typeface="+mn-ea"/>
                <a:cs typeface="+mn-cs"/>
              </a:rPr>
              <a:t> feel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afraid.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can be especially true for victims who might feel like they have to “stay tough” or “be strong.”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better understand the impact that stalking is having on a victim, a</a:t>
            </a:r>
            <a:r>
              <a:rPr lang="en-US" sz="1200" kern="1200" dirty="0" smtClean="0">
                <a:solidFill>
                  <a:schemeClr val="tx1"/>
                </a:solidFill>
                <a:effectLst/>
                <a:latin typeface="+mn-lt"/>
                <a:ea typeface="+mn-ea"/>
                <a:cs typeface="+mn-cs"/>
              </a:rPr>
              <a:t>sk</a:t>
            </a:r>
            <a:r>
              <a:rPr lang="en-US" sz="1200" kern="1200" baseline="0" dirty="0" smtClean="0">
                <a:solidFill>
                  <a:schemeClr val="tx1"/>
                </a:solidFill>
                <a:effectLst/>
                <a:latin typeface="+mn-lt"/>
                <a:ea typeface="+mn-ea"/>
                <a:cs typeface="+mn-cs"/>
              </a:rPr>
              <a:t> questions about what the victim has changed as a response to the stalking.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did they move? Change routes to and from their work or school? These imply fear.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F28BFA-14FE-47F4-908B-189B75EFABDE}" type="slidenum">
              <a:rPr lang="en-US" smtClean="0"/>
              <a:t>17</a:t>
            </a:fld>
            <a:endParaRPr lang="en-US"/>
          </a:p>
        </p:txBody>
      </p:sp>
    </p:spTree>
    <p:extLst>
      <p:ext uri="{BB962C8B-B14F-4D97-AF65-F5344CB8AC3E}">
        <p14:creationId xmlns:p14="http://schemas.microsoft.com/office/powerpoint/2010/main" val="273663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Key message: It’s important to hear from victims in their own words.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Stalking can include physical danger as well as psychological harm.</a:t>
            </a:r>
            <a:endParaRPr lang="en-US" baseline="0" dirty="0"/>
          </a:p>
          <a:p>
            <a:pPr marL="171450" indent="-171450">
              <a:buFont typeface="Arial" panose="020B0604020202020204" pitchFamily="34" charset="0"/>
              <a:buChar char="•"/>
            </a:pPr>
            <a:r>
              <a:rPr lang="en-US" dirty="0" smtClean="0"/>
              <a:t>This </a:t>
            </a:r>
            <a:r>
              <a:rPr lang="en-US" dirty="0"/>
              <a:t>is a quote from a survivor of stalking that illustrates</a:t>
            </a:r>
            <a:r>
              <a:rPr lang="en-US" baseline="0" dirty="0"/>
              <a:t> </a:t>
            </a:r>
            <a:r>
              <a:rPr lang="en-US" baseline="0" dirty="0" smtClean="0"/>
              <a:t>emotional </a:t>
            </a:r>
            <a:r>
              <a:rPr lang="en-US" baseline="0" dirty="0"/>
              <a:t>impact and fear.</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18</a:t>
            </a:fld>
            <a:endParaRPr lang="en-US"/>
          </a:p>
        </p:txBody>
      </p:sp>
    </p:spTree>
    <p:extLst>
      <p:ext uri="{BB962C8B-B14F-4D97-AF65-F5344CB8AC3E}">
        <p14:creationId xmlns:p14="http://schemas.microsoft.com/office/powerpoint/2010/main" val="359629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Now </a:t>
            </a:r>
            <a:r>
              <a:rPr lang="en-US" dirty="0"/>
              <a:t>that we’ve</a:t>
            </a:r>
            <a:r>
              <a:rPr lang="en-US" baseline="0" dirty="0"/>
              <a:t> defined stalking, we’re going to discuss the different behaviors that stalkers may engage in.</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19</a:t>
            </a:fld>
            <a:endParaRPr lang="en-US"/>
          </a:p>
        </p:txBody>
      </p:sp>
    </p:spTree>
    <p:extLst>
      <p:ext uri="{BB962C8B-B14F-4D97-AF65-F5344CB8AC3E}">
        <p14:creationId xmlns:p14="http://schemas.microsoft.com/office/powerpoint/2010/main" val="213922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u="none" dirty="0" smtClean="0"/>
              <a:t>Key</a:t>
            </a:r>
            <a:r>
              <a:rPr lang="en-US" i="0" u="none" baseline="0" dirty="0" smtClean="0"/>
              <a:t> message: </a:t>
            </a:r>
            <a:r>
              <a:rPr lang="en-US" sz="1200" i="0" u="none"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t is important to hear and learn directly from victims about their experiences. </a:t>
            </a:r>
          </a:p>
          <a:p>
            <a:pPr marL="0" indent="0">
              <a:buFont typeface="Arial" panose="020B0604020202020204" pitchFamily="34" charset="0"/>
              <a:buNone/>
            </a:pPr>
            <a:endParaRPr lang="en-US" i="0" u="none" dirty="0" smtClean="0"/>
          </a:p>
          <a:p>
            <a:pPr marL="171450" indent="-171450">
              <a:buFont typeface="Arial" panose="020B0604020202020204" pitchFamily="34" charset="0"/>
              <a:buChar char="•"/>
            </a:pPr>
            <a:r>
              <a:rPr lang="en-US" i="1" dirty="0" smtClean="0"/>
              <a:t>Ask </a:t>
            </a:r>
            <a:r>
              <a:rPr lang="en-US" i="1" dirty="0"/>
              <a:t>the group:</a:t>
            </a:r>
            <a:r>
              <a:rPr lang="en-US" i="1" baseline="0" dirty="0"/>
              <a:t> Can someone read this quote out loud?</a:t>
            </a:r>
          </a:p>
          <a:p>
            <a:pPr marL="171450" indent="-171450">
              <a:buFont typeface="Arial" panose="020B0604020202020204" pitchFamily="34" charset="0"/>
              <a:buChar char="•"/>
            </a:pPr>
            <a:r>
              <a:rPr lang="en-US" i="0" baseline="0" dirty="0"/>
              <a:t>This is testimony from Renee Sue O’Neal, who was stalked by her ex-boyfriend, Jerrod Hill.</a:t>
            </a:r>
          </a:p>
          <a:p>
            <a:pPr marL="171450" indent="-171450">
              <a:buFont typeface="Arial" panose="020B0604020202020204" pitchFamily="34" charset="0"/>
              <a:buChar char="•"/>
            </a:pPr>
            <a:r>
              <a:rPr lang="en-US" i="0" baseline="0" dirty="0"/>
              <a:t>Renee was supposed to read these words from her victim statement as part of Jerrod’s sentencing hearing for a felony stalking charge. But she didn’t make it. </a:t>
            </a:r>
          </a:p>
          <a:p>
            <a:pPr marL="628650" lvl="1" indent="-171450">
              <a:buFont typeface="Arial" panose="020B0604020202020204" pitchFamily="34" charset="0"/>
              <a:buChar char="•"/>
            </a:pPr>
            <a:r>
              <a:rPr lang="en-US" i="0" baseline="0" dirty="0"/>
              <a:t>Jerrod – out on bail -- murdered her the morning of that hearing before killing himself.</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1" baseline="0" dirty="0" smtClean="0"/>
              <a:t>Note to facilitator: You may wish to read more about this case prior to the training in case participants have questions. You can learn more here: https://www.sacbee.com/news/local/crime/article155772139.html). </a:t>
            </a:r>
            <a:endParaRPr lang="en-US" i="0" dirty="0"/>
          </a:p>
        </p:txBody>
      </p:sp>
      <p:sp>
        <p:nvSpPr>
          <p:cNvPr id="4" name="Slide Number Placeholder 3"/>
          <p:cNvSpPr>
            <a:spLocks noGrp="1"/>
          </p:cNvSpPr>
          <p:nvPr>
            <p:ph type="sldNum" sz="quarter" idx="10"/>
          </p:nvPr>
        </p:nvSpPr>
        <p:spPr/>
        <p:txBody>
          <a:bodyPr/>
          <a:lstStyle/>
          <a:p>
            <a:fld id="{C4F28BFA-14FE-47F4-908B-189B75EFABDE}" type="slidenum">
              <a:rPr lang="en-US" smtClean="0"/>
              <a:t>2</a:t>
            </a:fld>
            <a:endParaRPr lang="en-US"/>
          </a:p>
        </p:txBody>
      </p:sp>
    </p:spTree>
    <p:extLst>
      <p:ext uri="{BB962C8B-B14F-4D97-AF65-F5344CB8AC3E}">
        <p14:creationId xmlns:p14="http://schemas.microsoft.com/office/powerpoint/2010/main" val="285119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  message: </a:t>
            </a:r>
            <a:r>
              <a:rPr lang="en-US" sz="1200" kern="1200" dirty="0" smtClean="0">
                <a:solidFill>
                  <a:schemeClr val="tx1"/>
                </a:solidFill>
                <a:effectLst/>
                <a:latin typeface="+mn-lt"/>
                <a:ea typeface="+mn-ea"/>
                <a:cs typeface="+mn-cs"/>
              </a:rPr>
              <a:t>Stalkers use many methods and strategies to stalk their victims. One significant stalking researcher, developed the helpful acronym S-L-I-I to categorize the different methods.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Stalkers</a:t>
            </a:r>
            <a:r>
              <a:rPr lang="en-US" baseline="0" dirty="0" smtClean="0"/>
              <a:t> use many strategies to stalk their victims. The acronym S-L-I-I can help you remember the different methods.</a:t>
            </a:r>
          </a:p>
          <a:p>
            <a:pPr marL="171450" indent="-171450">
              <a:buFont typeface="Arial" panose="020B0604020202020204" pitchFamily="34" charset="0"/>
              <a:buChar char="•"/>
            </a:pPr>
            <a:r>
              <a:rPr lang="en-US" baseline="0" dirty="0" smtClean="0"/>
              <a:t>Many of the categories intersect and overlap. </a:t>
            </a:r>
          </a:p>
          <a:p>
            <a:pPr marL="171450" indent="-171450">
              <a:buFont typeface="Arial" panose="020B0604020202020204" pitchFamily="34" charset="0"/>
              <a:buChar char="•"/>
            </a:pPr>
            <a:r>
              <a:rPr lang="en-US" baseline="0" dirty="0" smtClean="0"/>
              <a:t>The categories are:</a:t>
            </a:r>
          </a:p>
          <a:p>
            <a:pPr marL="628650" lvl="1" indent="-171450">
              <a:buFont typeface="Arial" panose="020B0604020202020204" pitchFamily="34" charset="0"/>
              <a:buChar char="•"/>
            </a:pPr>
            <a:r>
              <a:rPr lang="en-US" baseline="0" dirty="0" smtClean="0"/>
              <a:t>Surveillance: How is the stalker tracking or monitoring the victim?</a:t>
            </a:r>
          </a:p>
          <a:p>
            <a:pPr marL="628650" lvl="1" indent="-171450">
              <a:buFont typeface="Arial" panose="020B0604020202020204" pitchFamily="34" charset="0"/>
              <a:buChar char="•"/>
            </a:pPr>
            <a:r>
              <a:rPr lang="en-US" baseline="0" dirty="0" smtClean="0"/>
              <a:t>Life invasion: How has the stalker invaded the victim’s life?</a:t>
            </a:r>
          </a:p>
          <a:p>
            <a:pPr marL="628650" lvl="1" indent="-171450">
              <a:buFont typeface="Arial" panose="020B0604020202020204" pitchFamily="34" charset="0"/>
              <a:buChar char="•"/>
            </a:pPr>
            <a:r>
              <a:rPr lang="en-US" baseline="0" dirty="0" smtClean="0"/>
              <a:t>Interference: What has the victim lost and/or what is s/he afraid of losing because of the stalker?</a:t>
            </a:r>
          </a:p>
          <a:p>
            <a:pPr marL="628650" lvl="1" indent="-171450">
              <a:buFont typeface="Arial" panose="020B0604020202020204" pitchFamily="34" charset="0"/>
              <a:buChar char="•"/>
            </a:pPr>
            <a:r>
              <a:rPr lang="en-US" baseline="0" dirty="0" smtClean="0"/>
              <a:t>Intimidation: How has the stalker intimidated or threatened the victim?</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20</a:t>
            </a:fld>
            <a:endParaRPr lang="en-US"/>
          </a:p>
        </p:txBody>
      </p:sp>
    </p:spTree>
    <p:extLst>
      <p:ext uri="{BB962C8B-B14F-4D97-AF65-F5344CB8AC3E}">
        <p14:creationId xmlns:p14="http://schemas.microsoft.com/office/powerpoint/2010/main" val="130121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Optional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Note to facilitator: Split the room into small groups and assign each group one of the types of strategies (surveillance, life invasion, interference or intimidation). Depending on your audience size, you may have more than one small group discuss the same topic. Allow up to 5 minutes for groups to brainstorm stalking strategies that reflect the category. Then, report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The training speaker notes includes a sample handout for this exercise or you can distribute large pieces of paper and markers for each group to write their responses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You may wish to record their responses on your own flip chart/white board when groups report out.</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21</a:t>
            </a:fld>
            <a:endParaRPr lang="en-US"/>
          </a:p>
        </p:txBody>
      </p:sp>
    </p:spTree>
    <p:extLst>
      <p:ext uri="{BB962C8B-B14F-4D97-AF65-F5344CB8AC3E}">
        <p14:creationId xmlns:p14="http://schemas.microsoft.com/office/powerpoint/2010/main" val="2130628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These are examples of surveillance and life invasion.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Thank</a:t>
            </a:r>
            <a:r>
              <a:rPr lang="en-US" baseline="0" dirty="0" smtClean="0"/>
              <a:t> you for that brainstorm. </a:t>
            </a:r>
          </a:p>
          <a:p>
            <a:pPr marL="171450" indent="-171450">
              <a:buFont typeface="Arial" panose="020B0604020202020204" pitchFamily="34" charset="0"/>
              <a:buChar char="•"/>
            </a:pPr>
            <a:r>
              <a:rPr lang="en-US" baseline="0" dirty="0" smtClean="0"/>
              <a:t>Here are some examples of the types of stalking behaviors.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of these behaviors are not criminal on their own and may seem innocuous to an outsider who doesn’t understand the context.</a:t>
            </a:r>
            <a:br>
              <a:rPr lang="en-US" baseline="0" dirty="0" smtClean="0"/>
            </a:br>
            <a:endParaRPr lang="en-US" baseline="0" dirty="0" smtClean="0"/>
          </a:p>
          <a:p>
            <a:pPr marL="0" indent="0">
              <a:buFont typeface="Arial" panose="020B0604020202020204" pitchFamily="34" charset="0"/>
              <a:buNone/>
            </a:pPr>
            <a:r>
              <a:rPr lang="en-US" i="1" baseline="0" dirty="0" smtClean="0"/>
              <a:t>(Note to Facilitator: Point out any that the participants may have missed. Below are some points on terms or strategies)</a:t>
            </a:r>
            <a:br>
              <a:rPr lang="en-US" i="1" baseline="0" dirty="0" smtClean="0"/>
            </a:br>
            <a:endParaRPr lang="en-US" i="1" dirty="0" smtClean="0"/>
          </a:p>
          <a:p>
            <a:pPr marL="171450" indent="-171450">
              <a:buFont typeface="Arial" panose="020B0604020202020204" pitchFamily="34" charset="0"/>
              <a:buChar char="•"/>
            </a:pPr>
            <a:r>
              <a:rPr lang="en-US" dirty="0" smtClean="0"/>
              <a:t>Surveillance: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Behaviors including watching, following and tracking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Many stalkers use technology to enhance their surveillance (like GPS devices).</a:t>
            </a:r>
            <a:endParaRPr lang="en-US" dirty="0" smtClean="0"/>
          </a:p>
          <a:p>
            <a:pPr marL="171450" indent="-171450">
              <a:buFont typeface="Arial" panose="020B0604020202020204" pitchFamily="34" charset="0"/>
              <a:buChar char="•"/>
            </a:pPr>
            <a:r>
              <a:rPr lang="en-US" dirty="0" smtClean="0"/>
              <a:t>Life invasion:</a:t>
            </a:r>
          </a:p>
          <a:p>
            <a:pPr marL="628650" lvl="1" indent="-171450">
              <a:buFont typeface="Arial" panose="020B0604020202020204" pitchFamily="34" charset="0"/>
              <a:buChar char="•"/>
            </a:pPr>
            <a:r>
              <a:rPr lang="en-US" dirty="0" smtClean="0"/>
              <a:t>Behaviors include unwanted contact</a:t>
            </a:r>
            <a:r>
              <a:rPr lang="en-US" baseline="0" dirty="0" smtClean="0"/>
              <a:t> or showing up at work, at home or wherever the victim may be.</a:t>
            </a:r>
            <a:endParaRPr lang="en-US"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22</a:t>
            </a:fld>
            <a:endParaRPr lang="en-US"/>
          </a:p>
        </p:txBody>
      </p:sp>
    </p:spTree>
    <p:extLst>
      <p:ext uri="{BB962C8B-B14F-4D97-AF65-F5344CB8AC3E}">
        <p14:creationId xmlns:p14="http://schemas.microsoft.com/office/powerpoint/2010/main" val="251339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Key</a:t>
            </a:r>
            <a:r>
              <a:rPr lang="en-US" baseline="0" dirty="0" smtClean="0"/>
              <a:t> message: These are examples of interference and intimidation.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Interference</a:t>
            </a:r>
            <a:r>
              <a:rPr lang="en-US" baseline="0" dirty="0" smtClean="0"/>
              <a:t> includes physical violence as well as ruining the victim’s reputation and/or financial or work sabotage. </a:t>
            </a:r>
          </a:p>
          <a:p>
            <a:pPr marL="171450" indent="-171450">
              <a:buFont typeface="Arial" panose="020B0604020202020204" pitchFamily="34" charset="0"/>
              <a:buChar char="•"/>
            </a:pPr>
            <a:r>
              <a:rPr lang="en-US" baseline="0" dirty="0" smtClean="0"/>
              <a:t>Intimidation may include threats, confrontations and violence to self, the victim or others.</a:t>
            </a:r>
            <a:endParaRPr lang="en-US" baseline="0"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23</a:t>
            </a:fld>
            <a:endParaRPr lang="en-US"/>
          </a:p>
        </p:txBody>
      </p:sp>
    </p:spTree>
    <p:extLst>
      <p:ext uri="{BB962C8B-B14F-4D97-AF65-F5344CB8AC3E}">
        <p14:creationId xmlns:p14="http://schemas.microsoft.com/office/powerpoint/2010/main" val="202866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5" name="Rectangle 2"/>
          <p:cNvSpPr>
            <a:spLocks noGrp="1" noRot="1" noChangeAspect="1" noChangeArrowheads="1" noTextEdit="1"/>
          </p:cNvSpPr>
          <p:nvPr>
            <p:ph type="sldImg"/>
          </p:nvPr>
        </p:nvSpPr>
        <p:spPr>
          <a:xfrm>
            <a:off x="1181100" y="698500"/>
            <a:ext cx="4648200" cy="3486150"/>
          </a:xfrm>
          <a:ln/>
        </p:spPr>
      </p:sp>
      <p:sp>
        <p:nvSpPr>
          <p:cNvPr id="1562626"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dirty="0" smtClean="0"/>
              <a:t>Key message: The most common stalking behaviors</a:t>
            </a:r>
            <a:r>
              <a:rPr lang="en-US" baseline="0" dirty="0" smtClean="0"/>
              <a:t> are unwanted contact, spreading rumors, following and spying.</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Here </a:t>
            </a:r>
            <a:r>
              <a:rPr lang="en-US" dirty="0"/>
              <a:t>are the</a:t>
            </a:r>
            <a:r>
              <a:rPr lang="en-US" baseline="0" dirty="0"/>
              <a:t> most common stalking behaviors.</a:t>
            </a:r>
          </a:p>
          <a:p>
            <a:pPr marL="628650" lvl="1" indent="-171450">
              <a:buFont typeface="Arial" panose="020B0604020202020204" pitchFamily="34" charset="0"/>
              <a:buChar char="•"/>
            </a:pPr>
            <a:r>
              <a:rPr lang="en-US" baseline="0" dirty="0"/>
              <a:t>2/3 of stalkers send unwanted text messages and make unwanted phone calls.</a:t>
            </a:r>
          </a:p>
          <a:p>
            <a:pPr marL="628650" lvl="1" indent="-171450">
              <a:buFont typeface="Arial" panose="020B0604020202020204" pitchFamily="34" charset="0"/>
              <a:buChar char="•"/>
            </a:pPr>
            <a:r>
              <a:rPr lang="en-US" baseline="0" dirty="0"/>
              <a:t>About a third spread rumors, follow/spy, send unwanted letters and email and show up at places.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4561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a:t>
            </a:r>
            <a:r>
              <a:rPr lang="en-US" baseline="0" dirty="0" smtClean="0"/>
              <a:t> message: Stalking behaviors change over time.</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Stalkers are likely to change their tactics as the victim responds (or does not respond) to their behaviors.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if a victim stops answering his or her phone, the stalker may begin showing up in person.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Stalking </a:t>
            </a:r>
            <a:r>
              <a:rPr lang="en-US" baseline="0" dirty="0"/>
              <a:t>can escalate very quickly.</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25</a:t>
            </a:fld>
            <a:endParaRPr lang="en-US"/>
          </a:p>
        </p:txBody>
      </p:sp>
    </p:spTree>
    <p:extLst>
      <p:ext uri="{BB962C8B-B14F-4D97-AF65-F5344CB8AC3E}">
        <p14:creationId xmlns:p14="http://schemas.microsoft.com/office/powerpoint/2010/main" val="3721345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800" b="0" dirty="0" smtClean="0"/>
              <a:t>Key message: Stalkers often</a:t>
            </a:r>
            <a:r>
              <a:rPr lang="en-US" sz="1800" b="0" baseline="0" dirty="0" smtClean="0"/>
              <a:t> </a:t>
            </a:r>
            <a:r>
              <a:rPr lang="en-US" sz="1800" b="0" dirty="0" smtClean="0"/>
              <a:t>engage in multiple behaviors.</a:t>
            </a:r>
            <a:br>
              <a:rPr lang="en-US" sz="1800" b="0" dirty="0" smtClean="0"/>
            </a:br>
            <a:endParaRPr lang="en-US" sz="1800" b="0" dirty="0" smtClean="0"/>
          </a:p>
          <a:p>
            <a:pPr marL="285750" lvl="0" indent="-285750">
              <a:buFont typeface="Arial" panose="020B0604020202020204" pitchFamily="34" charset="0"/>
              <a:buChar char="•"/>
            </a:pPr>
            <a:r>
              <a:rPr lang="en-US" sz="1800" b="0" dirty="0" smtClean="0"/>
              <a:t>78</a:t>
            </a:r>
            <a:r>
              <a:rPr lang="en-US" sz="1800" b="0" dirty="0"/>
              <a:t>% </a:t>
            </a:r>
            <a:r>
              <a:rPr lang="en-US" b="0" dirty="0"/>
              <a:t>of stalkers </a:t>
            </a:r>
            <a:r>
              <a:rPr lang="en-US" b="0" dirty="0">
                <a:solidFill>
                  <a:srgbClr val="002D59"/>
                </a:solidFill>
                <a:latin typeface="Brandon Grotesque Regular"/>
              </a:rPr>
              <a:t>use more than one means of approach.</a:t>
            </a:r>
          </a:p>
          <a:p>
            <a:pPr marL="171450" indent="-171450">
              <a:buFont typeface="Arial" panose="020B0604020202020204" pitchFamily="34" charset="0"/>
              <a:buChar char="•"/>
            </a:pPr>
            <a:endParaRPr lang="en-US" b="0" dirty="0"/>
          </a:p>
          <a:p>
            <a:pPr marL="285750" lvl="0" indent="-285750">
              <a:buFont typeface="Arial" panose="020B0604020202020204" pitchFamily="34" charset="0"/>
              <a:buChar char="•"/>
            </a:pPr>
            <a:r>
              <a:rPr lang="en-US" sz="1800" b="0" dirty="0"/>
              <a:t>66% </a:t>
            </a:r>
            <a:r>
              <a:rPr lang="en-US" b="0" dirty="0"/>
              <a:t>of stalkers </a:t>
            </a:r>
            <a:r>
              <a:rPr lang="en-US" b="0" dirty="0">
                <a:solidFill>
                  <a:srgbClr val="002D59"/>
                </a:solidFill>
                <a:latin typeface="Brandon Grotesque Regular"/>
              </a:rPr>
              <a:t>pursue their victim at least once per week.</a:t>
            </a:r>
          </a:p>
          <a:p>
            <a:pPr marL="171450" indent="-171450">
              <a:buFont typeface="Arial" panose="020B0604020202020204" pitchFamily="34" charset="0"/>
              <a:buChar char="•"/>
            </a:pPr>
            <a:endParaRPr lang="en-US" b="0" dirty="0"/>
          </a:p>
          <a:p>
            <a:pPr marL="285750" indent="-285750">
              <a:buFont typeface="Arial" panose="020B0604020202020204" pitchFamily="34" charset="0"/>
              <a:buChar char="•"/>
            </a:pPr>
            <a:r>
              <a:rPr lang="en-US" sz="1800" b="0" dirty="0"/>
              <a:t>20% </a:t>
            </a:r>
            <a:r>
              <a:rPr lang="en-US" b="0" dirty="0"/>
              <a:t>of stalkers use weapons to threaten or harm victims.</a:t>
            </a:r>
          </a:p>
          <a:p>
            <a:pPr marL="742950" lvl="1" indent="-285750">
              <a:buFont typeface="Arial" panose="020B0604020202020204" pitchFamily="34" charset="0"/>
              <a:buChar char="•"/>
            </a:pPr>
            <a:r>
              <a:rPr lang="en-US" b="0" dirty="0"/>
              <a:t>Knives are the most</a:t>
            </a:r>
            <a:r>
              <a:rPr lang="en-US" b="0" baseline="0" dirty="0"/>
              <a:t> common weapon that stalkers use – it’s more intimate.</a:t>
            </a:r>
            <a:endParaRPr lang="en-US" b="0"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26</a:t>
            </a:fld>
            <a:endParaRPr lang="en-US"/>
          </a:p>
        </p:txBody>
      </p:sp>
    </p:spTree>
    <p:extLst>
      <p:ext uri="{BB962C8B-B14F-4D97-AF65-F5344CB8AC3E}">
        <p14:creationId xmlns:p14="http://schemas.microsoft.com/office/powerpoint/2010/main" val="191343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Key message: Now</a:t>
            </a:r>
            <a:r>
              <a:rPr lang="en-US" baseline="0" dirty="0" smtClean="0"/>
              <a:t> that we’ve built an understanding of stalking behaviors, let’s discuss the prevalence and dynamics.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27</a:t>
            </a:fld>
            <a:endParaRPr lang="en-US"/>
          </a:p>
        </p:txBody>
      </p:sp>
    </p:spTree>
    <p:extLst>
      <p:ext uri="{BB962C8B-B14F-4D97-AF65-F5344CB8AC3E}">
        <p14:creationId xmlns:p14="http://schemas.microsoft.com/office/powerpoint/2010/main" val="1211636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Key</a:t>
            </a:r>
            <a:r>
              <a:rPr lang="en-US" b="0" baseline="0" dirty="0" smtClean="0"/>
              <a:t> message: An estimated </a:t>
            </a:r>
            <a:r>
              <a:rPr lang="en-US" sz="1200" b="0" dirty="0" smtClean="0">
                <a:solidFill>
                  <a:srgbClr val="002959"/>
                </a:solidFill>
                <a:latin typeface="Brandon Grotesque Bold"/>
              </a:rPr>
              <a:t>6 - 7.5 million people are stalked in a one year period in the United States.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Stalking is a very prevalent crime.</a:t>
            </a:r>
          </a:p>
          <a:p>
            <a:pPr marL="171450" indent="-171450">
              <a:buFont typeface="Arial" panose="020B0604020202020204" pitchFamily="34" charset="0"/>
              <a:buChar char="•"/>
            </a:pPr>
            <a:r>
              <a:rPr lang="en-US" dirty="0" smtClean="0"/>
              <a:t>Between</a:t>
            </a:r>
            <a:r>
              <a:rPr lang="en-US" baseline="0" dirty="0" smtClean="0"/>
              <a:t> 6 and 7.5 million people are stalked in a one year period in the United States.</a:t>
            </a:r>
            <a:endParaRPr lang="en-US" dirty="0" smtClean="0"/>
          </a:p>
        </p:txBody>
      </p:sp>
      <p:sp>
        <p:nvSpPr>
          <p:cNvPr id="4" name="Slide Number Placeholder 3"/>
          <p:cNvSpPr>
            <a:spLocks noGrp="1"/>
          </p:cNvSpPr>
          <p:nvPr>
            <p:ph type="sldNum" sz="quarter" idx="10"/>
          </p:nvPr>
        </p:nvSpPr>
        <p:spPr/>
        <p:txBody>
          <a:bodyPr/>
          <a:lstStyle/>
          <a:p>
            <a:fld id="{DCEF451C-9314-4F49-9D32-E0E721F45D0F}" type="slidenum">
              <a:rPr lang="en-US" smtClean="0"/>
              <a:t>28</a:t>
            </a:fld>
            <a:endParaRPr lang="en-US"/>
          </a:p>
        </p:txBody>
      </p:sp>
    </p:spTree>
    <p:extLst>
      <p:ext uri="{BB962C8B-B14F-4D97-AF65-F5344CB8AC3E}">
        <p14:creationId xmlns:p14="http://schemas.microsoft.com/office/powerpoint/2010/main" val="1530864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More</a:t>
            </a:r>
            <a:r>
              <a:rPr lang="en-US" baseline="0" dirty="0" smtClean="0"/>
              <a:t> </a:t>
            </a:r>
            <a:r>
              <a:rPr lang="en-US" baseline="0" dirty="0"/>
              <a:t>than 1 in 6 women and 1 in 17 men have experienced stalking</a:t>
            </a:r>
            <a:r>
              <a:rPr lang="en-US" baseline="0" dirty="0" smtClean="0"/>
              <a:t>.</a:t>
            </a:r>
            <a:br>
              <a:rPr lang="en-US" baseline="0" dirty="0" smtClean="0"/>
            </a:br>
            <a:endParaRPr lang="en-US" baseline="0" dirty="0" smtClean="0"/>
          </a:p>
          <a:p>
            <a:pPr marL="171450" indent="-171450">
              <a:buFont typeface="Arial" panose="020B0604020202020204" pitchFamily="34" charset="0"/>
              <a:buChar char="•"/>
            </a:pPr>
            <a:r>
              <a:rPr lang="en-US" baseline="0" dirty="0" smtClean="0"/>
              <a:t>This breaks down to more than 1 in 6 women and 1 in 17 men experiencing stalking over their lifetime.</a:t>
            </a:r>
            <a:endParaRPr lang="en-US" baseline="0" dirty="0"/>
          </a:p>
          <a:p>
            <a:pPr marL="171450" indent="-171450">
              <a:buFont typeface="Arial" panose="020B0604020202020204" pitchFamily="34" charset="0"/>
              <a:buChar char="•"/>
            </a:pPr>
            <a:r>
              <a:rPr lang="en-US" baseline="0" dirty="0"/>
              <a:t>The rates for domestic violence are around 1 in 4 – not that different. </a:t>
            </a:r>
          </a:p>
          <a:p>
            <a:pPr marL="628650" lvl="1" indent="-171450">
              <a:buFont typeface="Arial" panose="020B0604020202020204" pitchFamily="34" charset="0"/>
              <a:buChar char="•"/>
            </a:pPr>
            <a:r>
              <a:rPr lang="en-US" baseline="0" dirty="0"/>
              <a:t>However, the level of response to stalking has been far less.</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29</a:t>
            </a:fld>
            <a:endParaRPr lang="en-US"/>
          </a:p>
        </p:txBody>
      </p:sp>
    </p:spTree>
    <p:extLst>
      <p:ext uri="{BB962C8B-B14F-4D97-AF65-F5344CB8AC3E}">
        <p14:creationId xmlns:p14="http://schemas.microsoft.com/office/powerpoint/2010/main" val="92786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u="none" dirty="0" smtClean="0"/>
              <a:t>Key</a:t>
            </a:r>
            <a:r>
              <a:rPr lang="en-US" i="0" u="none" baseline="0" dirty="0" smtClean="0"/>
              <a:t> message: </a:t>
            </a:r>
            <a:r>
              <a:rPr lang="en-US" sz="1200" kern="1200" dirty="0" smtClean="0">
                <a:solidFill>
                  <a:schemeClr val="tx1"/>
                </a:solidFill>
                <a:effectLst/>
                <a:latin typeface="+mn-lt"/>
                <a:ea typeface="+mn-ea"/>
                <a:cs typeface="+mn-cs"/>
              </a:rPr>
              <a:t>Renee’s story is just one example of the millions of people impacted by stalking, a serious and prevalent crime.</a:t>
            </a:r>
            <a:endParaRPr lang="en-US" i="0" u="none"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3</a:t>
            </a:fld>
            <a:endParaRPr lang="en-US"/>
          </a:p>
        </p:txBody>
      </p:sp>
    </p:spTree>
    <p:extLst>
      <p:ext uri="{BB962C8B-B14F-4D97-AF65-F5344CB8AC3E}">
        <p14:creationId xmlns:p14="http://schemas.microsoft.com/office/powerpoint/2010/main" val="270550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While people of all genders can experience stalking, women are more</a:t>
            </a:r>
            <a:r>
              <a:rPr lang="en-US" baseline="0" dirty="0" smtClean="0"/>
              <a:t> likely than men to experience stalking.</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30</a:t>
            </a:fld>
            <a:endParaRPr lang="en-US"/>
          </a:p>
        </p:txBody>
      </p:sp>
    </p:spTree>
    <p:extLst>
      <p:ext uri="{BB962C8B-B14F-4D97-AF65-F5344CB8AC3E}">
        <p14:creationId xmlns:p14="http://schemas.microsoft.com/office/powerpoint/2010/main" val="3854779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 message: 18-24 year olds experience the highest</a:t>
            </a:r>
            <a:r>
              <a:rPr lang="en-US" baseline="0" dirty="0" smtClean="0"/>
              <a:t> rates of stalking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Stalking </a:t>
            </a:r>
            <a:r>
              <a:rPr lang="en-US" dirty="0"/>
              <a:t>impacts people of all ages</a:t>
            </a:r>
            <a:r>
              <a:rPr lang="en-US" baseline="0" dirty="0"/>
              <a:t> – from children to older adults.</a:t>
            </a:r>
            <a:endParaRPr lang="en-US" dirty="0"/>
          </a:p>
          <a:p>
            <a:pPr marL="171450" indent="-171450">
              <a:buFont typeface="Arial" panose="020B0604020202020204" pitchFamily="34" charset="0"/>
              <a:buChar char="•"/>
            </a:pPr>
            <a:r>
              <a:rPr lang="en-US" dirty="0"/>
              <a:t>18-24 year olds experience the highest</a:t>
            </a:r>
            <a:r>
              <a:rPr lang="en-US" baseline="0" dirty="0"/>
              <a:t> rates of </a:t>
            </a:r>
            <a:r>
              <a:rPr lang="en-US" baseline="0" dirty="0" smtClean="0"/>
              <a:t>stalking.</a:t>
            </a:r>
            <a:endParaRPr lang="en-US" baseline="0" dirty="0"/>
          </a:p>
          <a:p>
            <a:pPr marL="171450" indent="-171450">
              <a:buFont typeface="Arial" panose="020B0604020202020204" pitchFamily="34" charset="0"/>
              <a:buChar char="•"/>
            </a:pPr>
            <a:r>
              <a:rPr lang="en-US" i="1" baseline="0" dirty="0"/>
              <a:t>Ask the group: Why do you think this is?</a:t>
            </a:r>
          </a:p>
          <a:p>
            <a:pPr marL="628650" lvl="1" indent="-171450">
              <a:buFont typeface="Arial" panose="020B0604020202020204" pitchFamily="34" charset="0"/>
              <a:buChar char="•"/>
            </a:pPr>
            <a:r>
              <a:rPr lang="en-US" i="0" baseline="0" dirty="0" smtClean="0"/>
              <a:t>A few reasons may be:</a:t>
            </a:r>
          </a:p>
          <a:p>
            <a:pPr marL="1085850" lvl="2" indent="-171450">
              <a:buFont typeface="Arial" panose="020B0604020202020204" pitchFamily="34" charset="0"/>
              <a:buChar char="•"/>
            </a:pPr>
            <a:r>
              <a:rPr lang="en-US" i="0" baseline="0" dirty="0" smtClean="0"/>
              <a:t>Young </a:t>
            </a:r>
            <a:r>
              <a:rPr lang="en-US" i="0" baseline="0" dirty="0"/>
              <a:t>people are still developing impulse </a:t>
            </a:r>
            <a:r>
              <a:rPr lang="en-US" i="0" baseline="0" dirty="0" smtClean="0"/>
              <a:t>control.</a:t>
            </a:r>
            <a:endParaRPr lang="en-US" i="0" baseline="0" dirty="0"/>
          </a:p>
          <a:p>
            <a:pPr marL="1085850" lvl="2" indent="-171450">
              <a:buFont typeface="Arial" panose="020B0604020202020204" pitchFamily="34" charset="0"/>
              <a:buChar char="•"/>
            </a:pPr>
            <a:r>
              <a:rPr lang="en-US" i="0" baseline="0" dirty="0"/>
              <a:t>Many people in this age group live on college campuses, where the geographic proximity makes stalking easy for a </a:t>
            </a:r>
            <a:r>
              <a:rPr lang="en-US" i="0" baseline="0" dirty="0" smtClean="0"/>
              <a:t>perpetrator</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Young people have fewer experiences with sexual/romantic relationships and manners of responding to when those relationships end. </a:t>
            </a:r>
            <a:endParaRPr lang="en-US" i="0" dirty="0"/>
          </a:p>
        </p:txBody>
      </p:sp>
      <p:sp>
        <p:nvSpPr>
          <p:cNvPr id="4" name="Slide Number Placeholder 3"/>
          <p:cNvSpPr>
            <a:spLocks noGrp="1"/>
          </p:cNvSpPr>
          <p:nvPr>
            <p:ph type="sldNum" sz="quarter" idx="10"/>
          </p:nvPr>
        </p:nvSpPr>
        <p:spPr/>
        <p:txBody>
          <a:bodyPr/>
          <a:lstStyle/>
          <a:p>
            <a:fld id="{C4F28BFA-14FE-47F4-908B-189B75EFABDE}" type="slidenum">
              <a:rPr lang="en-US" smtClean="0"/>
              <a:t>31</a:t>
            </a:fld>
            <a:endParaRPr lang="en-US"/>
          </a:p>
        </p:txBody>
      </p:sp>
    </p:spTree>
    <p:extLst>
      <p:ext uri="{BB962C8B-B14F-4D97-AF65-F5344CB8AC3E}">
        <p14:creationId xmlns:p14="http://schemas.microsoft.com/office/powerpoint/2010/main" val="2442993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Key message: Most stalkers are male.</a:t>
            </a:r>
            <a:br>
              <a:rPr lang="en-US" baseline="0" dirty="0" smtClean="0"/>
            </a:br>
            <a:endParaRPr lang="en-US" baseline="0" dirty="0" smtClean="0"/>
          </a:p>
          <a:p>
            <a:pPr marL="171450" indent="-171450">
              <a:buFont typeface="Arial" panose="020B0604020202020204" pitchFamily="34" charset="0"/>
              <a:buChar char="•"/>
            </a:pPr>
            <a:r>
              <a:rPr lang="en-US" baseline="0" dirty="0" smtClean="0"/>
              <a:t>While there are offenders of all genders, the majority of victims report that their stalkers are male. </a:t>
            </a:r>
          </a:p>
          <a:p>
            <a:pPr marL="171450" indent="-171450">
              <a:buFont typeface="Arial" panose="020B0604020202020204" pitchFamily="34" charset="0"/>
              <a:buChar char="•"/>
            </a:pPr>
            <a:r>
              <a:rPr lang="en-US" baseline="0" dirty="0" smtClean="0"/>
              <a:t>When the victim is male, the offender is also male about half the time.</a:t>
            </a:r>
          </a:p>
          <a:p>
            <a:pPr marL="628650" lvl="1" indent="-171450">
              <a:buFont typeface="Arial" panose="020B0604020202020204" pitchFamily="34" charset="0"/>
              <a:buChar char="•"/>
            </a:pPr>
            <a:r>
              <a:rPr lang="en-US" baseline="0" dirty="0" smtClean="0"/>
              <a:t>Often, the stalker is stalking a former intimate partner and targets the new boyfriend as well.</a:t>
            </a:r>
          </a:p>
          <a:p>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32</a:t>
            </a:fld>
            <a:endParaRPr lang="en-US"/>
          </a:p>
        </p:txBody>
      </p:sp>
    </p:spTree>
    <p:extLst>
      <p:ext uri="{BB962C8B-B14F-4D97-AF65-F5344CB8AC3E}">
        <p14:creationId xmlns:p14="http://schemas.microsoft.com/office/powerpoint/2010/main" val="3701892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The victim knows the perpetrator the vast majority of the time.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popular culture, when we hear “stalking” we may think about celebrity stalkers.</a:t>
            </a:r>
          </a:p>
          <a:p>
            <a:pPr marL="628650" lvl="1" indent="-171450">
              <a:buFont typeface="Arial" panose="020B0604020202020204" pitchFamily="34" charset="0"/>
              <a:buChar char="•"/>
            </a:pPr>
            <a:r>
              <a:rPr lang="en-US" baseline="0" dirty="0" smtClean="0"/>
              <a:t>While this can happen, the victim knows the perpetrator the vast majority of the time.</a:t>
            </a: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33</a:t>
            </a:fld>
            <a:endParaRPr lang="en-US"/>
          </a:p>
        </p:txBody>
      </p:sp>
    </p:spTree>
    <p:extLst>
      <p:ext uri="{BB962C8B-B14F-4D97-AF65-F5344CB8AC3E}">
        <p14:creationId xmlns:p14="http://schemas.microsoft.com/office/powerpoint/2010/main" val="1534887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a:t>
            </a:r>
            <a:r>
              <a:rPr lang="en-US" sz="1200" kern="1200" dirty="0" smtClean="0">
                <a:solidFill>
                  <a:schemeClr val="tx1"/>
                </a:solidFill>
                <a:effectLst/>
                <a:latin typeface="+mn-lt"/>
                <a:ea typeface="+mn-ea"/>
                <a:cs typeface="+mn-cs"/>
              </a:rPr>
              <a:t>Most offenders are known to their victim in some capacity – most often former/current intimate</a:t>
            </a:r>
            <a:r>
              <a:rPr lang="en-US" sz="1200" kern="1200" baseline="0" dirty="0" smtClean="0">
                <a:solidFill>
                  <a:schemeClr val="tx1"/>
                </a:solidFill>
                <a:effectLst/>
                <a:latin typeface="+mn-lt"/>
                <a:ea typeface="+mn-ea"/>
                <a:cs typeface="+mn-cs"/>
              </a:rPr>
              <a:t> partners</a:t>
            </a:r>
            <a:r>
              <a:rPr lang="en-US" sz="1200" kern="1200" dirty="0" smtClean="0">
                <a:solidFill>
                  <a:schemeClr val="tx1"/>
                </a:solidFill>
                <a:effectLst/>
                <a:latin typeface="+mn-lt"/>
                <a:ea typeface="+mn-ea"/>
                <a:cs typeface="+mn-cs"/>
              </a:rPr>
              <a:t>. Strangers only account for a minority of the cases.</a:t>
            </a:r>
            <a:br>
              <a:rPr lang="en-US" sz="1200" kern="1200" dirty="0" smtClean="0">
                <a:solidFill>
                  <a:schemeClr val="tx1"/>
                </a:solidFill>
                <a:effectLst/>
                <a:latin typeface="+mn-lt"/>
                <a:ea typeface="+mn-ea"/>
                <a:cs typeface="+mn-cs"/>
              </a:rPr>
            </a:br>
            <a:endParaRPr lang="en-US" dirty="0" smtClean="0"/>
          </a:p>
          <a:p>
            <a:pPr marL="171450" indent="-171450">
              <a:buFont typeface="Arial" panose="020B0604020202020204" pitchFamily="34" charset="0"/>
              <a:buChar char="•"/>
            </a:pPr>
            <a:r>
              <a:rPr lang="en-US" dirty="0" smtClean="0"/>
              <a:t>The majority of stalkers are intimate partners (current or former)</a:t>
            </a:r>
          </a:p>
          <a:p>
            <a:pPr marL="628650" lvl="1" indent="-171450">
              <a:buFont typeface="Arial" panose="020B0604020202020204" pitchFamily="34" charset="0"/>
              <a:buChar char="•"/>
            </a:pPr>
            <a:r>
              <a:rPr lang="en-US" baseline="0" dirty="0" smtClean="0"/>
              <a:t>Stalking is a method of exerting power and control in an abusive relationship.</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a:t>
            </a:r>
            <a:r>
              <a:rPr lang="en-US" baseline="0" dirty="0" smtClean="0"/>
              <a:t> is also essential to realize that many stalkers are NOT intimate partners.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Particularly for male victims, the stalker is often an acquaintance.</a:t>
            </a:r>
          </a:p>
          <a:p>
            <a:pPr marL="628650" lvl="1" indent="-171450">
              <a:buFont typeface="Arial" panose="020B0604020202020204" pitchFamily="34" charset="0"/>
              <a:buChar cha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Stalking is often categorized under domestic violence.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But it’s essential to realize that not all stalking is related to domestic violence.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All stalking victims need our help and our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681145-5CEE-438F-815F-493D287B9DA1}"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335458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09" name="Rectangle 2"/>
          <p:cNvSpPr>
            <a:spLocks noGrp="1" noRot="1" noChangeAspect="1" noChangeArrowheads="1" noTextEdit="1"/>
          </p:cNvSpPr>
          <p:nvPr>
            <p:ph type="sldImg"/>
          </p:nvPr>
        </p:nvSpPr>
        <p:spPr>
          <a:xfrm>
            <a:off x="1222375" y="708025"/>
            <a:ext cx="4725988" cy="3543300"/>
          </a:xfrm>
          <a:ln/>
        </p:spPr>
      </p:sp>
      <p:sp>
        <p:nvSpPr>
          <p:cNvPr id="1579010" name="Rectangle 3"/>
          <p:cNvSpPr>
            <a:spLocks noGrp="1" noChangeArrowheads="1"/>
          </p:cNvSpPr>
          <p:nvPr>
            <p:ph type="body" idx="1"/>
          </p:nvPr>
        </p:nvSpPr>
        <p:spPr>
          <a:xfrm>
            <a:off x="716455" y="4489427"/>
            <a:ext cx="5733276" cy="4253996"/>
          </a:xfrm>
          <a:noFill/>
          <a:ln/>
        </p:spPr>
        <p:txBody>
          <a:bodyPr/>
          <a:lstStyle/>
          <a:p>
            <a:pPr marL="0" indent="0">
              <a:buFont typeface="Arial" panose="020B0604020202020204" pitchFamily="34" charset="0"/>
              <a:buNone/>
            </a:pPr>
            <a:r>
              <a:rPr lang="en-US" dirty="0" smtClean="0"/>
              <a:t>Key</a:t>
            </a:r>
            <a:r>
              <a:rPr lang="en-US" baseline="0" dirty="0" smtClean="0"/>
              <a:t> message: </a:t>
            </a:r>
            <a:r>
              <a:rPr lang="en-US" dirty="0" smtClean="0"/>
              <a:t>There </a:t>
            </a:r>
            <a:r>
              <a:rPr lang="en-US" dirty="0"/>
              <a:t>are multiple reasons why a stalker may perpetrate this crime</a:t>
            </a:r>
            <a:r>
              <a:rPr lang="en-US" dirty="0" smtClean="0"/>
              <a:t>. Often, stalkers stalk because they can.</a:t>
            </a:r>
            <a:br>
              <a:rPr lang="en-US" dirty="0" smtClean="0"/>
            </a:br>
            <a:endParaRPr lang="en-US" dirty="0"/>
          </a:p>
          <a:p>
            <a:pPr marL="171450" indent="-171450">
              <a:buFont typeface="Arial" panose="020B0604020202020204" pitchFamily="34" charset="0"/>
              <a:buChar char="•"/>
            </a:pPr>
            <a:r>
              <a:rPr lang="en-US" dirty="0" smtClean="0"/>
              <a:t>Stalkers have different motivations. These can include:</a:t>
            </a:r>
            <a:endParaRPr lang="en-US" dirty="0"/>
          </a:p>
          <a:p>
            <a:pPr marL="628650" lvl="1" indent="-171450">
              <a:buFont typeface="Arial" panose="020B0604020202020204" pitchFamily="34" charset="0"/>
              <a:buChar char="•"/>
            </a:pPr>
            <a:r>
              <a:rPr lang="en-US" dirty="0"/>
              <a:t>Seeking</a:t>
            </a:r>
            <a:r>
              <a:rPr lang="en-US" baseline="0" dirty="0"/>
              <a:t> affection</a:t>
            </a:r>
          </a:p>
          <a:p>
            <a:pPr marL="628650" lvl="1" indent="-171450">
              <a:buFont typeface="Arial" panose="020B0604020202020204" pitchFamily="34" charset="0"/>
              <a:buChar char="•"/>
            </a:pPr>
            <a:r>
              <a:rPr lang="en-US" baseline="0" dirty="0"/>
              <a:t>Power and control (as an extension of an abusive relationship)</a:t>
            </a:r>
          </a:p>
          <a:p>
            <a:pPr marL="628650" lvl="1" indent="-171450">
              <a:buFont typeface="Arial" panose="020B0604020202020204" pitchFamily="34" charset="0"/>
              <a:buChar char="•"/>
            </a:pPr>
            <a:r>
              <a:rPr lang="en-US" baseline="0" dirty="0"/>
              <a:t>Rejection, leading to stalking as retaliation</a:t>
            </a:r>
          </a:p>
          <a:p>
            <a:pPr marL="628650" lvl="1" indent="-171450">
              <a:buFont typeface="Arial" panose="020B0604020202020204" pitchFamily="34" charset="0"/>
              <a:buChar char="•"/>
            </a:pPr>
            <a:r>
              <a:rPr lang="en-US" baseline="0" dirty="0"/>
              <a:t>Obsession</a:t>
            </a:r>
          </a:p>
          <a:p>
            <a:pPr marL="628650" lvl="1" indent="-171450">
              <a:buFont typeface="Arial" panose="020B0604020202020204" pitchFamily="34" charset="0"/>
              <a:buChar char="•"/>
            </a:pPr>
            <a:r>
              <a:rPr lang="en-US" baseline="0" dirty="0"/>
              <a:t>Planning to commit a crime (for example, rapists may learn a victim’s habits and schedule to more easily target him or her)</a:t>
            </a:r>
          </a:p>
          <a:p>
            <a:pPr marL="628650" lvl="1" indent="-171450">
              <a:buFont typeface="Arial" panose="020B0604020202020204" pitchFamily="34" charset="0"/>
              <a:buChar char="•"/>
            </a:pPr>
            <a:r>
              <a:rPr lang="en-US" baseline="0" dirty="0"/>
              <a:t>Because they can. Stalkers often get away with stalking. </a:t>
            </a:r>
            <a:endParaRPr lang="en-US" dirty="0"/>
          </a:p>
        </p:txBody>
      </p:sp>
    </p:spTree>
    <p:extLst>
      <p:ext uri="{BB962C8B-B14F-4D97-AF65-F5344CB8AC3E}">
        <p14:creationId xmlns:p14="http://schemas.microsoft.com/office/powerpoint/2010/main" val="3259100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often</a:t>
            </a:r>
            <a:r>
              <a:rPr lang="en-US" baseline="0" dirty="0" smtClean="0"/>
              <a:t> co-occurs with other crimes.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36</a:t>
            </a:fld>
            <a:endParaRPr lang="en-US"/>
          </a:p>
        </p:txBody>
      </p:sp>
    </p:spTree>
    <p:extLst>
      <p:ext uri="{BB962C8B-B14F-4D97-AF65-F5344CB8AC3E}">
        <p14:creationId xmlns:p14="http://schemas.microsoft.com/office/powerpoint/2010/main" val="225183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Stalking cases often involve crimes such as property damage and/or assault on the victim.</a:t>
            </a:r>
            <a:br>
              <a:rPr lang="en-US" baseline="0" dirty="0" smtClean="0"/>
            </a:b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Nearly </a:t>
            </a:r>
            <a:r>
              <a:rPr lang="en-US" baseline="0" dirty="0"/>
              <a:t>¼ cases involve property damage.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Over 1/5 involve a direct attack on the victim</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15</a:t>
            </a:r>
            <a:r>
              <a:rPr lang="en-US" baseline="0" dirty="0"/>
              <a:t>% involve an attack on another person or a pet.</a:t>
            </a:r>
            <a:endParaRPr lang="en-US"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37</a:t>
            </a:fld>
            <a:endParaRPr lang="en-US"/>
          </a:p>
        </p:txBody>
      </p:sp>
    </p:spTree>
    <p:extLst>
      <p:ext uri="{BB962C8B-B14F-4D97-AF65-F5344CB8AC3E}">
        <p14:creationId xmlns:p14="http://schemas.microsoft.com/office/powerpoint/2010/main" val="3572234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A stalker often has the information needed to steal the victim’s identity. Many stalkers access a victim’s financial accounts.</a:t>
            </a:r>
            <a:br>
              <a:rPr lang="en-US" baseline="0" dirty="0" smtClean="0"/>
            </a:br>
            <a:endParaRPr lang="en-US" dirty="0" smtClean="0"/>
          </a:p>
          <a:p>
            <a:pPr marL="171450" indent="-171450">
              <a:buFont typeface="Arial" panose="020B0604020202020204" pitchFamily="34" charset="0"/>
              <a:buChar char="•"/>
            </a:pPr>
            <a:r>
              <a:rPr lang="en-US" dirty="0" smtClean="0"/>
              <a:t>Stalkers</a:t>
            </a:r>
            <a:r>
              <a:rPr lang="en-US" baseline="0" dirty="0" smtClean="0"/>
              <a:t> </a:t>
            </a:r>
            <a:r>
              <a:rPr lang="en-US" baseline="0" dirty="0"/>
              <a:t>also</a:t>
            </a:r>
            <a:r>
              <a:rPr lang="en-US" dirty="0"/>
              <a:t> often access a</a:t>
            </a:r>
            <a:r>
              <a:rPr lang="en-US" baseline="0" dirty="0"/>
              <a:t> victim’s financial accounts</a:t>
            </a:r>
          </a:p>
          <a:p>
            <a:pPr marL="171450" indent="-171450">
              <a:buFont typeface="Arial" panose="020B0604020202020204" pitchFamily="34" charset="0"/>
              <a:buChar char="•"/>
            </a:pPr>
            <a:r>
              <a:rPr lang="en-US" baseline="0" dirty="0"/>
              <a:t>Even if a victim changes his or her passwords, usually the “reset your password” questions ask for personal information that the stalker is likely to know (like Mother’s maiden name, city born).	</a:t>
            </a:r>
          </a:p>
          <a:p>
            <a:pPr marL="628650" lvl="1" indent="-171450">
              <a:buFont typeface="Arial" panose="020B0604020202020204" pitchFamily="34" charset="0"/>
              <a:buChar char="•"/>
            </a:pPr>
            <a:r>
              <a:rPr lang="en-US" baseline="0" dirty="0"/>
              <a:t>You may suggest that victims enter false information for their security questions, perhaps using the same answer for everything (like the word “blue”).</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38</a:t>
            </a:fld>
            <a:endParaRPr lang="en-US"/>
          </a:p>
        </p:txBody>
      </p:sp>
    </p:spTree>
    <p:extLst>
      <p:ext uri="{BB962C8B-B14F-4D97-AF65-F5344CB8AC3E}">
        <p14:creationId xmlns:p14="http://schemas.microsoft.com/office/powerpoint/2010/main" val="3880583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Stalking often co-occurs with domestic violence.</a:t>
            </a:r>
          </a:p>
          <a:p>
            <a:pPr marL="0"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As </a:t>
            </a:r>
            <a:r>
              <a:rPr lang="en-US" baseline="0" dirty="0"/>
              <a:t>stated before, over half of stalking cases involve intimate partner stalkers.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39</a:t>
            </a:fld>
            <a:endParaRPr lang="en-US"/>
          </a:p>
        </p:txBody>
      </p:sp>
    </p:spTree>
    <p:extLst>
      <p:ext uri="{BB962C8B-B14F-4D97-AF65-F5344CB8AC3E}">
        <p14:creationId xmlns:p14="http://schemas.microsoft.com/office/powerpoint/2010/main" val="59619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is prevalent and dangerous.</a:t>
            </a:r>
            <a:br>
              <a:rPr lang="en-US" dirty="0" smtClean="0"/>
            </a:br>
            <a:endParaRPr lang="en-US" dirty="0" smtClean="0"/>
          </a:p>
          <a:p>
            <a:pPr marL="171450" indent="-171450">
              <a:buFont typeface="Arial" panose="020B0604020202020204" pitchFamily="34" charset="0"/>
              <a:buChar char="•"/>
            </a:pPr>
            <a:r>
              <a:rPr lang="en-US" dirty="0" smtClean="0"/>
              <a:t>An estimated 25 </a:t>
            </a:r>
            <a:r>
              <a:rPr lang="en-US" dirty="0"/>
              <a:t>million people have been stalked in the United States over the course of their lifetimes.</a:t>
            </a:r>
          </a:p>
          <a:p>
            <a:pPr marL="171450" indent="-171450">
              <a:buFont typeface="Arial" panose="020B0604020202020204" pitchFamily="34" charset="0"/>
              <a:buChar char="•"/>
            </a:pPr>
            <a:r>
              <a:rPr lang="en-US" baseline="0" dirty="0"/>
              <a:t>6-7.5 million are stalked in a one-year period.</a:t>
            </a:r>
          </a:p>
          <a:p>
            <a:pPr marL="171450" indent="-171450">
              <a:buFont typeface="Arial" panose="020B0604020202020204" pitchFamily="34" charset="0"/>
              <a:buChar char="•"/>
            </a:pPr>
            <a:r>
              <a:rPr lang="en-US" baseline="0" dirty="0"/>
              <a:t>Stalking is a major predictor of </a:t>
            </a:r>
            <a:r>
              <a:rPr lang="en-US" baseline="0" dirty="0" smtClean="0"/>
              <a:t>lethality:</a:t>
            </a:r>
          </a:p>
          <a:p>
            <a:pPr marL="628650" lvl="1" indent="-171450">
              <a:buFont typeface="Arial" panose="020B0604020202020204" pitchFamily="34" charset="0"/>
              <a:buChar char="•"/>
            </a:pPr>
            <a:r>
              <a:rPr lang="en-US" baseline="0" dirty="0" smtClean="0"/>
              <a:t>In one study, 76</a:t>
            </a:r>
            <a:r>
              <a:rPr lang="en-US" baseline="0" dirty="0"/>
              <a:t>% of </a:t>
            </a:r>
            <a:r>
              <a:rPr lang="en-US" baseline="0" dirty="0" err="1"/>
              <a:t>femicide</a:t>
            </a:r>
            <a:r>
              <a:rPr lang="en-US" baseline="0" dirty="0"/>
              <a:t> victims murdered by intimate partners were stalked prior to being killed.</a:t>
            </a:r>
          </a:p>
          <a:p>
            <a:pPr marL="171450" indent="-171450">
              <a:buFont typeface="Arial" panose="020B0604020202020204" pitchFamily="34" charset="0"/>
              <a:buChar char="•"/>
            </a:pPr>
            <a:r>
              <a:rPr lang="en-US" baseline="0" dirty="0"/>
              <a:t>Yet, very few stalkers are charged, arrested or prosecuted.</a:t>
            </a:r>
          </a:p>
        </p:txBody>
      </p:sp>
      <p:sp>
        <p:nvSpPr>
          <p:cNvPr id="4" name="Slide Number Placeholder 3"/>
          <p:cNvSpPr>
            <a:spLocks noGrp="1"/>
          </p:cNvSpPr>
          <p:nvPr>
            <p:ph type="sldNum" sz="quarter" idx="10"/>
          </p:nvPr>
        </p:nvSpPr>
        <p:spPr/>
        <p:txBody>
          <a:bodyPr/>
          <a:lstStyle/>
          <a:p>
            <a:fld id="{C4F28BFA-14FE-47F4-908B-189B75EFABDE}" type="slidenum">
              <a:rPr lang="en-US" smtClean="0"/>
              <a:t>4</a:t>
            </a:fld>
            <a:endParaRPr lang="en-US"/>
          </a:p>
        </p:txBody>
      </p:sp>
    </p:spTree>
    <p:extLst>
      <p:ext uri="{BB962C8B-B14F-4D97-AF65-F5344CB8AC3E}">
        <p14:creationId xmlns:p14="http://schemas.microsoft.com/office/powerpoint/2010/main" val="843442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Key message:</a:t>
            </a:r>
            <a:r>
              <a:rPr lang="en-US" baseline="0" dirty="0" smtClean="0"/>
              <a:t> Stalking may occur during an abusive relationship, after the relationship ends or both.</a:t>
            </a:r>
          </a:p>
          <a:p>
            <a:pPr>
              <a:buFont typeface="Arial" panose="020B0604020202020204" pitchFamily="34" charset="0"/>
              <a:buNone/>
            </a:pPr>
            <a:endParaRPr lang="en-US" dirty="0" smtClean="0"/>
          </a:p>
          <a:p>
            <a:pPr>
              <a:buFont typeface="Arial" panose="020B0604020202020204" pitchFamily="34" charset="0"/>
              <a:buChar char="•"/>
            </a:pPr>
            <a:r>
              <a:rPr lang="en-US" dirty="0" smtClean="0"/>
              <a:t>Often, victims and service providers do not identify the behavior as “stalking” when it happens during a relationship.</a:t>
            </a:r>
          </a:p>
          <a:p>
            <a:pPr lvl="1">
              <a:buFont typeface="Arial" panose="020B0604020202020204" pitchFamily="34" charset="0"/>
              <a:buChar char="•"/>
            </a:pPr>
            <a:r>
              <a:rPr lang="en-US" dirty="0" smtClean="0"/>
              <a:t>The</a:t>
            </a:r>
            <a:r>
              <a:rPr lang="en-US" baseline="0" dirty="0" smtClean="0"/>
              <a:t> constant contact, surveillance and threats that may be part of an abusive relationship are also stalking behaviors.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Stalking may</a:t>
            </a:r>
            <a:r>
              <a:rPr lang="en-US" baseline="0" dirty="0" smtClean="0"/>
              <a:t> occur during an abusive relationship or begin after the relationship has ended. </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40</a:t>
            </a:fld>
            <a:endParaRPr lang="en-US"/>
          </a:p>
        </p:txBody>
      </p:sp>
    </p:spTree>
    <p:extLst>
      <p:ext uri="{BB962C8B-B14F-4D97-AF65-F5344CB8AC3E}">
        <p14:creationId xmlns:p14="http://schemas.microsoft.com/office/powerpoint/2010/main" val="1773674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a:t>
            </a:r>
            <a:r>
              <a:rPr lang="en-US" baseline="0" smtClean="0"/>
              <a:t>: </a:t>
            </a:r>
            <a:r>
              <a:rPr lang="en-US" sz="1200" kern="1200" smtClean="0">
                <a:solidFill>
                  <a:schemeClr val="tx1"/>
                </a:solidFill>
                <a:effectLst/>
                <a:latin typeface="+mn-lt"/>
                <a:ea typeface="+mn-ea"/>
                <a:cs typeface="+mn-cs"/>
              </a:rPr>
              <a:t>Intimate partner stalkers pose the greatest threats to their victims.</a:t>
            </a:r>
            <a:r>
              <a:rPr lang="en-US" baseline="0" dirty="0" smtClean="0"/>
              <a:t/>
            </a:r>
            <a:br>
              <a:rPr lang="en-US" baseline="0" dirty="0" smtClean="0"/>
            </a:br>
            <a:endParaRPr lang="en-US" baseline="0" dirty="0"/>
          </a:p>
          <a:p>
            <a:pPr marL="171450" indent="-171450">
              <a:buFont typeface="Arial" panose="020B0604020202020204" pitchFamily="34" charset="0"/>
              <a:buChar char="•"/>
            </a:pPr>
            <a:r>
              <a:rPr lang="en-US" i="1" baseline="0" dirty="0"/>
              <a:t>Ask the group: Why do you think this is? Why might an intimate partner make for a particularly dangerous stalker?</a:t>
            </a:r>
            <a:br>
              <a:rPr lang="en-US" i="1" baseline="0" dirty="0"/>
            </a:br>
            <a:r>
              <a:rPr lang="en-US" i="1" baseline="0" dirty="0"/>
              <a:t>(Sample answers: they know the victim the best – the victim’s schedule, social network, even accounts and passwords. They know the victim well and how best to upset them). </a:t>
            </a:r>
          </a:p>
        </p:txBody>
      </p:sp>
      <p:sp>
        <p:nvSpPr>
          <p:cNvPr id="4" name="Slide Number Placeholder 3"/>
          <p:cNvSpPr>
            <a:spLocks noGrp="1"/>
          </p:cNvSpPr>
          <p:nvPr>
            <p:ph type="sldNum" sz="quarter" idx="10"/>
          </p:nvPr>
        </p:nvSpPr>
        <p:spPr/>
        <p:txBody>
          <a:bodyPr/>
          <a:lstStyle/>
          <a:p>
            <a:fld id="{C4F28BFA-14FE-47F4-908B-189B75EFABDE}" type="slidenum">
              <a:rPr lang="en-US" smtClean="0"/>
              <a:t>41</a:t>
            </a:fld>
            <a:endParaRPr lang="en-US"/>
          </a:p>
        </p:txBody>
      </p:sp>
    </p:spTree>
    <p:extLst>
      <p:ext uri="{BB962C8B-B14F-4D97-AF65-F5344CB8AC3E}">
        <p14:creationId xmlns:p14="http://schemas.microsoft.com/office/powerpoint/2010/main" val="770387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5" name="Rectangle 2"/>
          <p:cNvSpPr>
            <a:spLocks noGrp="1" noRot="1" noChangeAspect="1" noChangeArrowheads="1" noTextEdit="1"/>
          </p:cNvSpPr>
          <p:nvPr>
            <p:ph type="sldImg"/>
          </p:nvPr>
        </p:nvSpPr>
        <p:spPr>
          <a:xfrm>
            <a:off x="1177925" y="695325"/>
            <a:ext cx="4637088" cy="3478213"/>
          </a:xfrm>
          <a:ln/>
        </p:spPr>
      </p:sp>
      <p:sp>
        <p:nvSpPr>
          <p:cNvPr id="1255426" name="Rectangle 3"/>
          <p:cNvSpPr>
            <a:spLocks noGrp="1" noChangeArrowheads="1"/>
          </p:cNvSpPr>
          <p:nvPr>
            <p:ph type="body" idx="1"/>
          </p:nvPr>
        </p:nvSpPr>
        <p:spPr>
          <a:noFill/>
          <a:ln/>
        </p:spPr>
        <p:txBody>
          <a:bodyPr/>
          <a:lstStyle/>
          <a:p>
            <a:r>
              <a:rPr lang="en-US" dirty="0" smtClean="0"/>
              <a:t>Key message: Intimate partners</a:t>
            </a:r>
            <a:r>
              <a:rPr lang="en-US" baseline="0" dirty="0" smtClean="0"/>
              <a:t> are more likely to engage in a variety of threatening and harmful behaviors than non-intimate-partner stalkers.</a:t>
            </a:r>
          </a:p>
          <a:p>
            <a:endParaRPr lang="en-US" baseline="0" dirty="0" smtClean="0"/>
          </a:p>
          <a:p>
            <a:pPr marL="171450" indent="-171450">
              <a:buFont typeface="Arial" panose="020B0604020202020204" pitchFamily="34" charset="0"/>
              <a:buChar char="•"/>
            </a:pPr>
            <a:r>
              <a:rPr lang="en-US" baseline="0" dirty="0" smtClean="0"/>
              <a:t>Intimate partner stalkers are more likely to:</a:t>
            </a:r>
          </a:p>
          <a:p>
            <a:pPr marL="628650" lvl="1" indent="-171450">
              <a:buFont typeface="Arial" panose="020B0604020202020204" pitchFamily="34" charset="0"/>
              <a:buChar char="•"/>
            </a:pPr>
            <a:r>
              <a:rPr lang="en-US" baseline="0" dirty="0" smtClean="0"/>
              <a:t>Physically approach the victim</a:t>
            </a:r>
          </a:p>
          <a:p>
            <a:pPr marL="628650" lvl="1" indent="-171450">
              <a:buFont typeface="Arial" panose="020B0604020202020204" pitchFamily="34" charset="0"/>
              <a:buChar char="•"/>
            </a:pPr>
            <a:r>
              <a:rPr lang="en-US" baseline="0" dirty="0" smtClean="0"/>
              <a:t>Use weapons</a:t>
            </a:r>
          </a:p>
          <a:p>
            <a:pPr marL="628650" lvl="1" indent="-171450">
              <a:buFont typeface="Arial" panose="020B0604020202020204" pitchFamily="34" charset="0"/>
              <a:buChar char="•"/>
            </a:pPr>
            <a:r>
              <a:rPr lang="en-US" baseline="0" dirty="0" smtClean="0"/>
              <a:t>Escalate behaviors</a:t>
            </a:r>
          </a:p>
          <a:p>
            <a:pPr marL="628650" lvl="1" indent="-171450">
              <a:buFont typeface="Arial" panose="020B0604020202020204" pitchFamily="34" charset="0"/>
              <a:buChar char="•"/>
            </a:pPr>
            <a:r>
              <a:rPr lang="en-US" baseline="0" dirty="0" smtClean="0"/>
              <a:t>Re-offend</a:t>
            </a:r>
          </a:p>
          <a:p>
            <a:pPr marL="628650" lvl="1"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532507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Key message:</a:t>
            </a:r>
            <a:r>
              <a:rPr lang="en-US" baseline="0" dirty="0" smtClean="0"/>
              <a:t> </a:t>
            </a:r>
            <a:r>
              <a:rPr lang="en-US" dirty="0" smtClean="0"/>
              <a:t>When </a:t>
            </a:r>
            <a:r>
              <a:rPr lang="en-US" dirty="0"/>
              <a:t>there’s both physical</a:t>
            </a:r>
            <a:r>
              <a:rPr lang="en-US" baseline="0" dirty="0"/>
              <a:t> abuse and stalking, the victim is at a higher lethality risk than for either behavior </a:t>
            </a:r>
            <a:r>
              <a:rPr lang="en-US" baseline="0" dirty="0" smtClean="0"/>
              <a:t>alone.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002D59"/>
                </a:solidFill>
                <a:latin typeface="Brandon Grotesque Regular"/>
              </a:rPr>
              <a:t>Where there is evidence of the presence of </a:t>
            </a:r>
            <a:r>
              <a:rPr lang="en-US" sz="1200" baseline="0" dirty="0">
                <a:solidFill>
                  <a:srgbClr val="002D59"/>
                </a:solidFill>
                <a:latin typeface="Brandon Grotesque Regular"/>
              </a:rPr>
              <a:t>jealousy, direct threats and illegal drug use, </a:t>
            </a:r>
            <a:r>
              <a:rPr lang="en-US" sz="1200" dirty="0">
                <a:solidFill>
                  <a:srgbClr val="002D59"/>
                </a:solidFill>
                <a:latin typeface="Brandon Grotesque Regular"/>
              </a:rPr>
              <a:t>the risk of stalking violence is heightened.</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43</a:t>
            </a:fld>
            <a:endParaRPr lang="en-US"/>
          </a:p>
        </p:txBody>
      </p:sp>
    </p:spTree>
    <p:extLst>
      <p:ext uri="{BB962C8B-B14F-4D97-AF65-F5344CB8AC3E}">
        <p14:creationId xmlns:p14="http://schemas.microsoft.com/office/powerpoint/2010/main" val="1989908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69" name="Rectangle 2"/>
          <p:cNvSpPr>
            <a:spLocks noGrp="1" noRot="1" noChangeAspect="1" noChangeArrowheads="1" noTextEdit="1"/>
          </p:cNvSpPr>
          <p:nvPr>
            <p:ph type="sldImg"/>
          </p:nvPr>
        </p:nvSpPr>
        <p:spPr>
          <a:xfrm>
            <a:off x="1184275" y="698500"/>
            <a:ext cx="4645025" cy="3484563"/>
          </a:xfrm>
          <a:ln/>
        </p:spPr>
      </p:sp>
      <p:sp>
        <p:nvSpPr>
          <p:cNvPr id="126157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Key message: Stalking is a major</a:t>
            </a:r>
            <a:r>
              <a:rPr lang="en-US" sz="1200" baseline="0" dirty="0" smtClean="0"/>
              <a:t> predictor of </a:t>
            </a:r>
            <a:r>
              <a:rPr lang="en-US" sz="1200" baseline="0" dirty="0" err="1" smtClean="0"/>
              <a:t>femicide</a:t>
            </a:r>
            <a:r>
              <a:rPr lang="en-US" sz="1200" baseline="0" dirty="0" smtClean="0"/>
              <a:t>.</a:t>
            </a:r>
            <a:br>
              <a:rPr lang="en-US" sz="1200" baseline="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One study found that, when the perpetrator was an intimate partner, there was </a:t>
            </a:r>
            <a:r>
              <a:rPr lang="en-US" sz="1200" i="1" dirty="0" smtClean="0"/>
              <a:t>at least </a:t>
            </a:r>
            <a:r>
              <a:rPr lang="en-US" sz="1200" dirty="0" smtClean="0"/>
              <a:t>one stalking incident the year prior in</a:t>
            </a:r>
            <a:r>
              <a:rPr lang="en-US" sz="1200" baseline="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76% of </a:t>
            </a:r>
            <a:r>
              <a:rPr lang="en-US" sz="1200" baseline="0" dirty="0" err="1" smtClean="0"/>
              <a:t>femicide</a:t>
            </a:r>
            <a:r>
              <a:rPr lang="en-US" sz="1200" baseline="0" dirty="0" smtClean="0"/>
              <a:t> cases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85% of attempted </a:t>
            </a:r>
            <a:r>
              <a:rPr lang="en-US" sz="1200" baseline="0" dirty="0" err="1" smtClean="0"/>
              <a:t>femicide</a:t>
            </a:r>
            <a:r>
              <a:rPr lang="en-US" sz="1200" baseline="0" dirty="0" smtClean="0"/>
              <a:t> cases. </a:t>
            </a:r>
            <a:endParaRPr lang="en-US" sz="1200" dirty="0" smtClean="0"/>
          </a:p>
          <a:p>
            <a:endParaRPr lang="en-US" dirty="0"/>
          </a:p>
        </p:txBody>
      </p:sp>
    </p:spTree>
    <p:extLst>
      <p:ext uri="{BB962C8B-B14F-4D97-AF65-F5344CB8AC3E}">
        <p14:creationId xmlns:p14="http://schemas.microsoft.com/office/powerpoint/2010/main" val="4218798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a:t>
            </a:r>
            <a:r>
              <a:rPr lang="en-US" dirty="0"/>
              <a:t>may</a:t>
            </a:r>
            <a:r>
              <a:rPr lang="en-US" baseline="0" dirty="0"/>
              <a:t> </a:t>
            </a:r>
            <a:r>
              <a:rPr lang="en-US" baseline="0" dirty="0" smtClean="0"/>
              <a:t>also intersect with sexual violence.</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45</a:t>
            </a:fld>
            <a:endParaRPr lang="en-US"/>
          </a:p>
        </p:txBody>
      </p:sp>
    </p:spTree>
    <p:extLst>
      <p:ext uri="{BB962C8B-B14F-4D97-AF65-F5344CB8AC3E}">
        <p14:creationId xmlns:p14="http://schemas.microsoft.com/office/powerpoint/2010/main" val="3455085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may</a:t>
            </a:r>
            <a:r>
              <a:rPr lang="en-US" baseline="0" dirty="0" smtClean="0"/>
              <a:t> intersect with sexual violence in a variety of ways.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A stalker may:</a:t>
            </a:r>
          </a:p>
          <a:p>
            <a:pPr marL="628650" lvl="1" indent="-171450">
              <a:buFont typeface="Arial" panose="020B0604020202020204" pitchFamily="34" charset="0"/>
              <a:buChar char="•"/>
            </a:pPr>
            <a:r>
              <a:rPr lang="en-US" baseline="0" dirty="0" smtClean="0"/>
              <a:t>Threaten </a:t>
            </a:r>
            <a:r>
              <a:rPr lang="en-US" baseline="0" dirty="0"/>
              <a:t>to sexually assault the victim.</a:t>
            </a:r>
          </a:p>
          <a:p>
            <a:pPr marL="628650" lvl="1" indent="-171450">
              <a:buFont typeface="Arial" panose="020B0604020202020204" pitchFamily="34" charset="0"/>
              <a:buChar char="•"/>
            </a:pPr>
            <a:r>
              <a:rPr lang="en-US" baseline="0" dirty="0"/>
              <a:t>Sexually assault the victim.</a:t>
            </a:r>
          </a:p>
          <a:p>
            <a:pPr marL="628650" lvl="1" indent="-171450">
              <a:buFont typeface="Arial" panose="020B0604020202020204" pitchFamily="34" charset="0"/>
              <a:buChar char="•"/>
            </a:pPr>
            <a:r>
              <a:rPr lang="en-US" baseline="0" dirty="0"/>
              <a:t>Or attempt to get someone else to sexually assault the victim.</a:t>
            </a:r>
          </a:p>
          <a:p>
            <a:pPr marL="914400" lvl="2" indent="0">
              <a:buFont typeface="Arial" panose="020B0604020202020204" pitchFamily="34" charset="0"/>
              <a:buNone/>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intimate partner stalkers, sexual abuse is often part of an abusive relationship that includes stalking.</a:t>
            </a:r>
          </a:p>
          <a:p>
            <a:endParaRPr lang="en-US"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46</a:t>
            </a:fld>
            <a:endParaRPr lang="en-US"/>
          </a:p>
        </p:txBody>
      </p:sp>
    </p:spTree>
    <p:extLst>
      <p:ext uri="{BB962C8B-B14F-4D97-AF65-F5344CB8AC3E}">
        <p14:creationId xmlns:p14="http://schemas.microsoft.com/office/powerpoint/2010/main" val="1948973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This</a:t>
            </a:r>
            <a:r>
              <a:rPr lang="en-US" baseline="0" dirty="0" smtClean="0"/>
              <a:t> is an example case in which a stalker impersonated his victim on Craigslist to try and facilitate sexual assault.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a:t>
            </a:r>
            <a:r>
              <a:rPr lang="en-US" baseline="0" dirty="0" smtClean="0"/>
              <a:t> </a:t>
            </a:r>
            <a:r>
              <a:rPr lang="en-US" baseline="0" dirty="0"/>
              <a:t>this Craigslist case, a man posted over 165 </a:t>
            </a:r>
            <a:r>
              <a:rPr lang="en-US" baseline="0" dirty="0" smtClean="0"/>
              <a:t>fake sex ads </a:t>
            </a:r>
            <a:r>
              <a:rPr lang="en-US" baseline="0" dirty="0"/>
              <a:t>pretending to be his </a:t>
            </a:r>
            <a:r>
              <a:rPr lang="en-US" baseline="0" dirty="0" smtClean="0"/>
              <a:t>ex-girlfriend.</a:t>
            </a:r>
          </a:p>
          <a:p>
            <a:pPr marL="171450" indent="-171450">
              <a:buFont typeface="Arial" panose="020B0604020202020204" pitchFamily="34" charset="0"/>
              <a:buChar char="•"/>
            </a:pPr>
            <a:r>
              <a:rPr lang="en-US" baseline="0" dirty="0" smtClean="0"/>
              <a:t>He shared her address and pretended to be her.</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More </a:t>
            </a:r>
            <a:r>
              <a:rPr lang="en-US" sz="1200" b="0" i="0" kern="1200" dirty="0">
                <a:solidFill>
                  <a:schemeClr val="tx1"/>
                </a:solidFill>
                <a:effectLst/>
                <a:latin typeface="+mn-lt"/>
                <a:ea typeface="+mn-ea"/>
                <a:cs typeface="+mn-cs"/>
              </a:rPr>
              <a:t>than 100 men appeared at or around the victim’s home</a:t>
            </a:r>
            <a:r>
              <a:rPr lang="en-US" sz="1200" b="0" i="0" kern="1200" baseline="0" dirty="0">
                <a:solidFill>
                  <a:schemeClr val="tx1"/>
                </a:solidFill>
                <a:effectLst/>
                <a:latin typeface="+mn-lt"/>
                <a:ea typeface="+mn-ea"/>
                <a:cs typeface="+mn-cs"/>
              </a:rPr>
              <a:t> over a few </a:t>
            </a:r>
            <a:r>
              <a:rPr lang="en-US" sz="1200" b="0" i="0" kern="1200" baseline="0" dirty="0" smtClean="0">
                <a:solidFill>
                  <a:schemeClr val="tx1"/>
                </a:solidFill>
                <a:effectLst/>
                <a:latin typeface="+mn-lt"/>
                <a:ea typeface="+mn-ea"/>
                <a:cs typeface="+mn-cs"/>
              </a:rPr>
              <a:t>months, propositioning her for sex.</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There are multiple cases in which stalkers impersonate their victims online to arrange sexual assault.</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ADB721-C9AD-4D71-841B-EE8ADC106540}" type="slidenum">
              <a:rPr lang="en-US" smtClean="0"/>
              <a:t>47</a:t>
            </a:fld>
            <a:endParaRPr lang="en-US"/>
          </a:p>
        </p:txBody>
      </p:sp>
    </p:spTree>
    <p:extLst>
      <p:ext uri="{BB962C8B-B14F-4D97-AF65-F5344CB8AC3E}">
        <p14:creationId xmlns:p14="http://schemas.microsoft.com/office/powerpoint/2010/main" val="159226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The way that repeat rape perpetrators groom victims for sexual assault can also be stalking. David </a:t>
            </a:r>
            <a:r>
              <a:rPr lang="en-US" baseline="0" dirty="0" err="1" smtClean="0"/>
              <a:t>Lisak’s</a:t>
            </a:r>
            <a:r>
              <a:rPr lang="en-US" baseline="0" dirty="0" smtClean="0"/>
              <a:t> research on repeat perpetrators on campus found that repeat rapists engaged in a premeditated plan to target victims and commit assault.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a:t>
            </a:r>
            <a:r>
              <a:rPr lang="en-US" baseline="0" dirty="0" smtClean="0"/>
              <a:t> </a:t>
            </a:r>
            <a:r>
              <a:rPr lang="en-US" baseline="0" dirty="0"/>
              <a:t>an influential study of rape on college campuses, research David </a:t>
            </a:r>
            <a:r>
              <a:rPr lang="en-US" baseline="0" dirty="0" err="1"/>
              <a:t>Lisak</a:t>
            </a:r>
            <a:r>
              <a:rPr lang="en-US" baseline="0" dirty="0"/>
              <a:t> found that many rapes were committed be repeat perpetrators.</a:t>
            </a:r>
          </a:p>
          <a:p>
            <a:pPr marL="628650" lvl="1" indent="-171450">
              <a:buFont typeface="Arial" panose="020B0604020202020204" pitchFamily="34" charset="0"/>
              <a:buChar char="•"/>
            </a:pPr>
            <a:r>
              <a:rPr lang="en-US" baseline="0" dirty="0"/>
              <a:t>These perpetrators committed an average of about 6 rapes each.</a:t>
            </a:r>
          </a:p>
          <a:p>
            <a:pPr marL="628650" lvl="1" indent="-171450">
              <a:buFont typeface="Arial" panose="020B0604020202020204" pitchFamily="34" charset="0"/>
              <a:buChar char="•"/>
            </a:pPr>
            <a:r>
              <a:rPr lang="en-US" baseline="0" dirty="0"/>
              <a:t>These rapes were premeditated.</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48</a:t>
            </a:fld>
            <a:endParaRPr lang="en-US"/>
          </a:p>
        </p:txBody>
      </p:sp>
    </p:spTree>
    <p:extLst>
      <p:ext uri="{BB962C8B-B14F-4D97-AF65-F5344CB8AC3E}">
        <p14:creationId xmlns:p14="http://schemas.microsoft.com/office/powerpoint/2010/main" val="1051294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The repeated contact directed at specific targets that these perpetrators engaged in can also be considered stalking.</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These</a:t>
            </a:r>
            <a:r>
              <a:rPr lang="en-US" baseline="0" dirty="0" smtClean="0"/>
              <a:t> </a:t>
            </a:r>
            <a:r>
              <a:rPr lang="en-US" baseline="0" dirty="0"/>
              <a:t>repeat rapists:</a:t>
            </a:r>
          </a:p>
          <a:p>
            <a:pPr marL="628650" lvl="1" indent="-171450">
              <a:buFont typeface="Arial" panose="020B0604020202020204" pitchFamily="34" charset="0"/>
              <a:buChar char="•"/>
            </a:pPr>
            <a:r>
              <a:rPr lang="en-US" baseline="0" dirty="0"/>
              <a:t>Chose targets intentionally, focusing on the youngest and most vulnerable women – often Freshmen</a:t>
            </a:r>
          </a:p>
          <a:p>
            <a:pPr marL="628650" lvl="1" indent="-171450">
              <a:buFont typeface="Arial" panose="020B0604020202020204" pitchFamily="34" charset="0"/>
              <a:buChar char="•"/>
            </a:pPr>
            <a:r>
              <a:rPr lang="en-US" baseline="0" dirty="0"/>
              <a:t>Contacted them multiple times prior to the assault (inviting them, complimenting them, building rapport)</a:t>
            </a:r>
          </a:p>
          <a:p>
            <a:pPr marL="628650" lvl="1" indent="-171450">
              <a:buFont typeface="Arial" panose="020B0604020202020204" pitchFamily="34" charset="0"/>
              <a:buChar char="•"/>
            </a:pPr>
            <a:r>
              <a:rPr lang="en-US" baseline="0" dirty="0"/>
              <a:t>When at the party, they plied victims with alcohol</a:t>
            </a:r>
          </a:p>
          <a:p>
            <a:pPr marL="628650" lvl="1" indent="-171450">
              <a:buFont typeface="Arial" panose="020B0604020202020204" pitchFamily="34" charset="0"/>
              <a:buChar char="•"/>
            </a:pPr>
            <a:r>
              <a:rPr lang="en-US" baseline="0" dirty="0"/>
              <a:t>They then isolated the victims, often taken them to rooms set up with the intention of committing these assaults</a:t>
            </a:r>
          </a:p>
          <a:p>
            <a:pPr marL="628650" lvl="1" indent="-171450">
              <a:buFont typeface="Arial" panose="020B0604020202020204" pitchFamily="34" charset="0"/>
              <a:buChar char="•"/>
            </a:pPr>
            <a:r>
              <a:rPr lang="en-US" baseline="0" dirty="0"/>
              <a:t>Many times, rapists contact their victims after</a:t>
            </a:r>
          </a:p>
          <a:p>
            <a:pPr marL="1085850" lvl="2" indent="-171450">
              <a:buFont typeface="Arial" panose="020B0604020202020204" pitchFamily="34" charset="0"/>
              <a:buChar char="•"/>
            </a:pPr>
            <a:r>
              <a:rPr lang="en-US" baseline="0" dirty="0"/>
              <a:t>They may invite them to another party, thank them for a good time or even threaten them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Consider these behaviors through a stalking lens. Could this premeditation and contact after be stalking</a:t>
            </a:r>
            <a:r>
              <a:rPr lang="en-US" baseline="0" dirty="0" smtClean="0"/>
              <a:t>?</a:t>
            </a:r>
          </a:p>
          <a:p>
            <a:pPr marL="171450" indent="-171450">
              <a:buFont typeface="Arial" panose="020B0604020202020204" pitchFamily="34" charset="0"/>
              <a:buChar char="•"/>
            </a:pPr>
            <a:r>
              <a:rPr lang="en-US" baseline="0" dirty="0" smtClean="0"/>
              <a:t>Remember, fear can attach at any time in a stalking case.</a:t>
            </a:r>
          </a:p>
          <a:p>
            <a:pPr marL="628650" lvl="1" indent="-171450">
              <a:buFont typeface="Arial" panose="020B0604020202020204" pitchFamily="34" charset="0"/>
              <a:buChar char="•"/>
            </a:pPr>
            <a:r>
              <a:rPr lang="en-US" baseline="0" dirty="0" smtClean="0"/>
              <a:t>Perhaps a victim was not afraid when first invited to the party – but looking back on the whole experience, she may now feel fear.</a:t>
            </a:r>
          </a:p>
          <a:p>
            <a:pPr marL="628650" lvl="1" indent="-171450">
              <a:buFont typeface="Arial" panose="020B0604020202020204" pitchFamily="34" charset="0"/>
              <a:buChar char="•"/>
            </a:pPr>
            <a:endParaRPr lang="en-US" baseline="0" dirty="0"/>
          </a:p>
          <a:p>
            <a:pPr marL="914400" lvl="2"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7ADB721-C9AD-4D71-841B-EE8ADC106540}" type="slidenum">
              <a:rPr lang="en-US" smtClean="0"/>
              <a:t>49</a:t>
            </a:fld>
            <a:endParaRPr lang="en-US"/>
          </a:p>
        </p:txBody>
      </p:sp>
    </p:spTree>
    <p:extLst>
      <p:ext uri="{BB962C8B-B14F-4D97-AF65-F5344CB8AC3E}">
        <p14:creationId xmlns:p14="http://schemas.microsoft.com/office/powerpoint/2010/main" val="137777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Today, you’ll leave with a stronger understanding of stalking as well as practical tools and strategies to identify and respond to stalking cases in our community.</a:t>
            </a:r>
          </a:p>
          <a:p>
            <a:pPr marL="0" indent="0">
              <a:buFont typeface="Arial" panose="020B0604020202020204" pitchFamily="34" charset="0"/>
              <a:buNone/>
            </a:pPr>
            <a:r>
              <a:rPr lang="en-US" baseline="0" dirty="0" smtClean="0"/>
              <a:t/>
            </a:r>
            <a:br>
              <a:rPr lang="en-US" baseline="0" dirty="0" smtClean="0"/>
            </a:br>
            <a:endParaRPr lang="en-US" baseline="0" dirty="0" smtClean="0"/>
          </a:p>
          <a:p>
            <a:pPr marL="171450" indent="-171450">
              <a:buFont typeface="Arial" panose="020B0604020202020204" pitchFamily="34" charset="0"/>
              <a:buChar char="•"/>
            </a:pPr>
            <a:r>
              <a:rPr lang="en-US" baseline="0" dirty="0" smtClean="0"/>
              <a:t>Stalking </a:t>
            </a:r>
            <a:r>
              <a:rPr lang="en-US" baseline="0" dirty="0"/>
              <a:t>is a serious and often overlooked crime that impacts men and women in every community.</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a:t>
            </a:fld>
            <a:endParaRPr lang="en-US"/>
          </a:p>
        </p:txBody>
      </p:sp>
    </p:spTree>
    <p:extLst>
      <p:ext uri="{BB962C8B-B14F-4D97-AF65-F5344CB8AC3E}">
        <p14:creationId xmlns:p14="http://schemas.microsoft.com/office/powerpoint/2010/main" val="167366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a:t>
            </a:r>
            <a:r>
              <a:rPr lang="en-US" baseline="0" dirty="0" smtClean="0"/>
              <a:t> message: Here are some basic tools and information that you can use to start improving your response to stalking.</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It</a:t>
            </a:r>
            <a:r>
              <a:rPr lang="en-US" baseline="0" dirty="0" smtClean="0"/>
              <a:t> </a:t>
            </a:r>
            <a:r>
              <a:rPr lang="en-US" baseline="0" dirty="0"/>
              <a:t>is essential to support victims as well as hold offenders accountable for stalking.</a:t>
            </a:r>
          </a:p>
          <a:p>
            <a:pPr marL="171450" indent="-171450">
              <a:buFont typeface="Arial" panose="020B0604020202020204" pitchFamily="34" charset="0"/>
              <a:buChar char="•"/>
            </a:pPr>
            <a:r>
              <a:rPr lang="en-US" baseline="0" dirty="0"/>
              <a:t>There is more information on the SPARC website about how to best do so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50</a:t>
            </a:fld>
            <a:endParaRPr lang="en-US"/>
          </a:p>
        </p:txBody>
      </p:sp>
    </p:spTree>
    <p:extLst>
      <p:ext uri="{BB962C8B-B14F-4D97-AF65-F5344CB8AC3E}">
        <p14:creationId xmlns:p14="http://schemas.microsoft.com/office/powerpoint/2010/main" val="222109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Documentation </a:t>
            </a:r>
            <a:r>
              <a:rPr lang="en-US" dirty="0"/>
              <a:t>is essential for all </a:t>
            </a:r>
            <a:r>
              <a:rPr lang="en-US" dirty="0" smtClean="0"/>
              <a:t>stalking</a:t>
            </a:r>
            <a:r>
              <a:rPr lang="en-US" baseline="0" dirty="0" smtClean="0"/>
              <a:t> behaviors.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dirty="0" smtClean="0"/>
              <a:t>Victims</a:t>
            </a:r>
            <a:r>
              <a:rPr lang="en-US" baseline="0" dirty="0" smtClean="0"/>
              <a:t> </a:t>
            </a:r>
            <a:r>
              <a:rPr lang="en-US" baseline="0" dirty="0"/>
              <a:t>should keep records of all of the behaviors that they experience -- c</a:t>
            </a:r>
            <a:r>
              <a:rPr lang="en-US" dirty="0"/>
              <a:t>riminal or not</a:t>
            </a:r>
            <a:r>
              <a:rPr lang="en-US" dirty="0" smtClean="0"/>
              <a:t>.</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Ask the group: Why is documentation important?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(Answers:</a:t>
            </a:r>
            <a:r>
              <a:rPr lang="en-US" i="1" baseline="0" dirty="0"/>
              <a:t> record for police and legal proceedings, can help victim recognize the extent of their victimization)</a:t>
            </a:r>
            <a:endParaRPr lang="en-US"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51</a:t>
            </a:fld>
            <a:endParaRPr lang="en-US"/>
          </a:p>
        </p:txBody>
      </p:sp>
    </p:spTree>
    <p:extLst>
      <p:ext uri="{BB962C8B-B14F-4D97-AF65-F5344CB8AC3E}">
        <p14:creationId xmlns:p14="http://schemas.microsoft.com/office/powerpoint/2010/main" val="1491188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This stalking</a:t>
            </a:r>
            <a:r>
              <a:rPr lang="en-US" baseline="0" dirty="0" smtClean="0"/>
              <a:t> documentation log is a very helpful tool that is available on the SPARC website.</a:t>
            </a:r>
            <a:br>
              <a:rPr lang="en-US" baseline="0" dirty="0" smtClean="0"/>
            </a:br>
            <a:endParaRPr lang="en-US" dirty="0" smtClean="0"/>
          </a:p>
          <a:p>
            <a:pPr marL="171450" indent="-171450">
              <a:buFont typeface="Arial" panose="020B0604020202020204" pitchFamily="34" charset="0"/>
              <a:buChar char="•"/>
            </a:pPr>
            <a:r>
              <a:rPr lang="en-US" dirty="0" smtClean="0"/>
              <a:t>This </a:t>
            </a:r>
            <a:r>
              <a:rPr lang="en-US" dirty="0"/>
              <a:t>stalking documentation log is available for download on the SPARC</a:t>
            </a:r>
            <a:r>
              <a:rPr lang="en-US" baseline="0" dirty="0"/>
              <a:t> website.</a:t>
            </a:r>
            <a:endParaRPr lang="en-US" dirty="0"/>
          </a:p>
          <a:p>
            <a:pPr marL="171450" indent="-171450">
              <a:buFont typeface="Arial" panose="020B0604020202020204" pitchFamily="34" charset="0"/>
              <a:buChar char="•"/>
            </a:pPr>
            <a:r>
              <a:rPr lang="en-US" baseline="0" dirty="0"/>
              <a:t>The l</a:t>
            </a:r>
            <a:r>
              <a:rPr lang="en-US" dirty="0"/>
              <a:t>ocation</a:t>
            </a:r>
            <a:r>
              <a:rPr lang="en-US" baseline="0" dirty="0"/>
              <a:t> of incident, police report and badge numbers are </a:t>
            </a:r>
            <a:r>
              <a:rPr lang="en-US" baseline="0" dirty="0" smtClean="0"/>
              <a:t>essential.</a:t>
            </a:r>
            <a:endParaRPr lang="en-US" baseline="0" dirty="0"/>
          </a:p>
          <a:p>
            <a:pPr marL="628650" lvl="1" indent="-171450">
              <a:buFont typeface="Arial" panose="020B0604020202020204" pitchFamily="34" charset="0"/>
              <a:buChar char="•"/>
            </a:pPr>
            <a:r>
              <a:rPr lang="en-US" baseline="0" dirty="0"/>
              <a:t>Stalking crosses jurisdictional </a:t>
            </a:r>
            <a:r>
              <a:rPr lang="en-US" baseline="0" dirty="0" smtClean="0"/>
              <a:t>boundaries.</a:t>
            </a:r>
            <a:endParaRPr lang="en-US" baseline="0" dirty="0"/>
          </a:p>
          <a:p>
            <a:pPr marL="628650" lvl="1" indent="-171450">
              <a:buFont typeface="Arial" panose="020B0604020202020204" pitchFamily="34" charset="0"/>
              <a:buChar char="•"/>
            </a:pPr>
            <a:r>
              <a:rPr lang="en-US" baseline="0" dirty="0"/>
              <a:t>Often, victims feel frustrated that the person they report to may not have a record of past complaints.</a:t>
            </a:r>
          </a:p>
          <a:p>
            <a:pPr marL="171450" indent="-171450">
              <a:buFont typeface="Arial" panose="020B0604020202020204" pitchFamily="34" charset="0"/>
              <a:buChar char="•"/>
            </a:pPr>
            <a:r>
              <a:rPr lang="en-US" baseline="0" dirty="0"/>
              <a:t>Omit how the incident made the victim </a:t>
            </a:r>
            <a:r>
              <a:rPr lang="en-US" baseline="0" dirty="0" smtClean="0"/>
              <a:t>feel.</a:t>
            </a:r>
            <a:endParaRPr lang="en-US" baseline="0" dirty="0"/>
          </a:p>
          <a:p>
            <a:pPr marL="628650" lvl="1" indent="-171450">
              <a:buFont typeface="Arial" panose="020B0604020202020204" pitchFamily="34" charset="0"/>
              <a:buChar char="•"/>
            </a:pPr>
            <a:r>
              <a:rPr lang="en-US" baseline="0" dirty="0"/>
              <a:t>Stalker may have access to this log during </a:t>
            </a:r>
            <a:r>
              <a:rPr lang="en-US" baseline="0" dirty="0" smtClean="0"/>
              <a:t>prosecution.</a:t>
            </a: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52</a:t>
            </a:fld>
            <a:endParaRPr lang="en-US"/>
          </a:p>
        </p:txBody>
      </p:sp>
    </p:spTree>
    <p:extLst>
      <p:ext uri="{BB962C8B-B14F-4D97-AF65-F5344CB8AC3E}">
        <p14:creationId xmlns:p14="http://schemas.microsoft.com/office/powerpoint/2010/main" val="2661015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When</a:t>
            </a:r>
            <a:r>
              <a:rPr lang="en-US" baseline="0" dirty="0" smtClean="0"/>
              <a:t> safety planning for stalking, we must consider the variety of behaviors that a stalker may engage in and recognize that stalkers are likely to escalate and/or change their tactics.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Often</a:t>
            </a:r>
            <a:r>
              <a:rPr lang="en-US" baseline="0" dirty="0" smtClean="0"/>
              <a:t> </a:t>
            </a:r>
            <a:r>
              <a:rPr lang="en-US" baseline="0" dirty="0"/>
              <a:t>– as advocates and/or law enforcement – we focus on the incident(s) that we know about and plan and/or respond to just those incidents.</a:t>
            </a:r>
            <a:endParaRPr lang="en-US" dirty="0"/>
          </a:p>
          <a:p>
            <a:pPr marL="171450" indent="-171450">
              <a:buFont typeface="Arial" panose="020B0604020202020204" pitchFamily="34" charset="0"/>
              <a:buChar char="•"/>
            </a:pPr>
            <a:r>
              <a:rPr lang="en-US" dirty="0"/>
              <a:t>Safety planning</a:t>
            </a:r>
            <a:r>
              <a:rPr lang="en-US" baseline="0" dirty="0"/>
              <a:t> for stalking should:</a:t>
            </a:r>
          </a:p>
          <a:p>
            <a:pPr marL="628650" lvl="1" indent="-171450">
              <a:buFont typeface="Arial" panose="020B0604020202020204" pitchFamily="34" charset="0"/>
              <a:buChar char="•"/>
            </a:pPr>
            <a:r>
              <a:rPr lang="en-US" baseline="0" dirty="0"/>
              <a:t>Consider the possibility of escalation. </a:t>
            </a:r>
          </a:p>
          <a:p>
            <a:pPr marL="1085850" lvl="2" indent="-171450">
              <a:buFont typeface="Arial" panose="020B0604020202020204" pitchFamily="34" charset="0"/>
              <a:buChar char="•"/>
            </a:pPr>
            <a:r>
              <a:rPr lang="en-US" baseline="0" dirty="0"/>
              <a:t>Stalking can escalate quickly.</a:t>
            </a:r>
          </a:p>
          <a:p>
            <a:pPr marL="1085850" lvl="2" indent="-171450">
              <a:buFont typeface="Arial" panose="020B0604020202020204" pitchFamily="34" charset="0"/>
              <a:buChar char="•"/>
            </a:pPr>
            <a:r>
              <a:rPr lang="en-US" baseline="0" dirty="0"/>
              <a:t>When a victim reacts to the stalking – for example, by getting an order of protection – the stalker may escalate their behavior.</a:t>
            </a:r>
          </a:p>
          <a:p>
            <a:pPr marL="628650" lvl="1" indent="-171450">
              <a:buFont typeface="Arial" panose="020B0604020202020204" pitchFamily="34" charset="0"/>
              <a:buChar char="•"/>
            </a:pPr>
            <a:r>
              <a:rPr lang="en-US" baseline="0" dirty="0"/>
              <a:t>Stalkers may begin new behaviors at any time.</a:t>
            </a:r>
          </a:p>
          <a:p>
            <a:pPr marL="1085850" lvl="2" indent="-171450">
              <a:buFont typeface="Arial" panose="020B0604020202020204" pitchFamily="34" charset="0"/>
              <a:buChar char="•"/>
            </a:pPr>
            <a:r>
              <a:rPr lang="en-US" baseline="0" dirty="0"/>
              <a:t>Talking to victims about the SLII behaviors may provide you with more information as well as help them prepare for a stalker’s next move.</a:t>
            </a:r>
          </a:p>
          <a:p>
            <a:pPr marL="628650" lvl="1" indent="-171450">
              <a:buFont typeface="Arial" panose="020B0604020202020204" pitchFamily="34" charset="0"/>
              <a:buChar char="•"/>
            </a:pPr>
            <a:r>
              <a:rPr lang="en-US" baseline="0" dirty="0"/>
              <a:t>Victims may need to maintain contact with their stalkers for their own safety.</a:t>
            </a:r>
          </a:p>
          <a:p>
            <a:pPr marL="1085850" lvl="2" indent="-171450">
              <a:buFont typeface="Arial" panose="020B0604020202020204" pitchFamily="34" charset="0"/>
              <a:buChar char="•"/>
            </a:pPr>
            <a:r>
              <a:rPr lang="en-US" baseline="0" dirty="0"/>
              <a:t>For example, victims may know that if they answer the phone, the stalker is less likely to come to their home.</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53</a:t>
            </a:fld>
            <a:endParaRPr lang="en-US"/>
          </a:p>
        </p:txBody>
      </p:sp>
    </p:spTree>
    <p:extLst>
      <p:ext uri="{BB962C8B-B14F-4D97-AF65-F5344CB8AC3E}">
        <p14:creationId xmlns:p14="http://schemas.microsoft.com/office/powerpoint/2010/main" val="461082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SHARP is a</a:t>
            </a:r>
            <a:r>
              <a:rPr lang="en-US" baseline="0" dirty="0" smtClean="0"/>
              <a:t> free online danger assessment tool that is specific to stalking.</a:t>
            </a:r>
            <a:br>
              <a:rPr lang="en-US" baseline="0" dirty="0" smtClean="0"/>
            </a:br>
            <a:endParaRPr lang="en-US" dirty="0" smtClean="0"/>
          </a:p>
          <a:p>
            <a:pPr marL="171450" indent="-171450">
              <a:buFont typeface="Arial" panose="020B0604020202020204" pitchFamily="34" charset="0"/>
              <a:buChar char="•"/>
            </a:pPr>
            <a:r>
              <a:rPr lang="en-US" dirty="0" smtClean="0"/>
              <a:t>SHARP </a:t>
            </a:r>
            <a:r>
              <a:rPr lang="en-US" dirty="0"/>
              <a:t>is a danger</a:t>
            </a:r>
            <a:r>
              <a:rPr lang="en-US" baseline="0" dirty="0"/>
              <a:t> assessment that focuses on stalking specifically rather than IPV or SA.</a:t>
            </a:r>
          </a:p>
          <a:p>
            <a:pPr marL="171450" indent="-171450">
              <a:buFont typeface="Arial" panose="020B0604020202020204" pitchFamily="34" charset="0"/>
              <a:buChar char="•"/>
            </a:pPr>
            <a:r>
              <a:rPr lang="en-US" baseline="0" dirty="0"/>
              <a:t>Free to use online at www.coercivecontrol.com and provides a narrative report as well as an assessment of risk.</a:t>
            </a:r>
          </a:p>
          <a:p>
            <a:pPr marL="171450" indent="-171450">
              <a:buFont typeface="Arial" panose="020B0604020202020204" pitchFamily="34" charset="0"/>
              <a:buChar char="•"/>
            </a:pPr>
            <a:r>
              <a:rPr lang="en-US" baseline="0" dirty="0"/>
              <a:t>Victim advocate or law enforcement can complete with the victim.</a:t>
            </a: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54</a:t>
            </a:fld>
            <a:endParaRPr lang="en-US"/>
          </a:p>
        </p:txBody>
      </p:sp>
    </p:spTree>
    <p:extLst>
      <p:ext uri="{BB962C8B-B14F-4D97-AF65-F5344CB8AC3E}">
        <p14:creationId xmlns:p14="http://schemas.microsoft.com/office/powerpoint/2010/main" val="3765337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Brandon grotesque regular"/>
              </a:rPr>
              <a:t>Key message: Threat assessments only capture a moment in time – we must</a:t>
            </a:r>
            <a:r>
              <a:rPr lang="en-US" baseline="0" dirty="0" smtClean="0">
                <a:latin typeface="Brandon grotesque regular"/>
              </a:rPr>
              <a:t> constantly assess threats.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Brandon grotesque regular"/>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Brandon grotesque regular"/>
              </a:rPr>
              <a:t>SHARP </a:t>
            </a:r>
            <a:r>
              <a:rPr lang="en-US" dirty="0">
                <a:latin typeface="Brandon grotesque regular"/>
              </a:rPr>
              <a:t>is a good</a:t>
            </a:r>
            <a:r>
              <a:rPr lang="en-US" baseline="0" dirty="0">
                <a:latin typeface="Brandon grotesque regular"/>
              </a:rPr>
              <a:t> tool, but any threat assessment is o</a:t>
            </a:r>
            <a:r>
              <a:rPr lang="en-US" dirty="0">
                <a:latin typeface="Brandon grotesque regular"/>
              </a:rPr>
              <a:t>nly measuring risk at a</a:t>
            </a:r>
            <a:r>
              <a:rPr lang="en-US" baseline="0" dirty="0">
                <a:latin typeface="Brandon grotesque regular"/>
              </a:rPr>
              <a:t> certain point in time.</a:t>
            </a:r>
            <a:endParaRPr lang="en-US" dirty="0">
              <a:latin typeface="Brandon grotesque regular"/>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randon grotesque regular"/>
              </a:rPr>
              <a:t>We can never use risk assessment to determine that a person is not a risk!</a:t>
            </a:r>
            <a:endParaRPr lang="en-US" sz="1200" dirty="0">
              <a:latin typeface="Brandon grotesque regular"/>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Brandon grotesque regular"/>
              </a:rPr>
              <a:t>Threat level NEVER fixed—can change over time.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randon grotesque regular"/>
              </a:rPr>
              <a:t>Constant assessment of threat is a MUST.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Brandon grotesque regular"/>
            </a:endParaRPr>
          </a:p>
          <a:p>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55</a:t>
            </a:fld>
            <a:endParaRPr lang="en-US"/>
          </a:p>
        </p:txBody>
      </p:sp>
    </p:spTree>
    <p:extLst>
      <p:ext uri="{BB962C8B-B14F-4D97-AF65-F5344CB8AC3E}">
        <p14:creationId xmlns:p14="http://schemas.microsoft.com/office/powerpoint/2010/main" val="354751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Let’s summarize what</a:t>
            </a:r>
            <a:r>
              <a:rPr lang="en-US" baseline="0" dirty="0" smtClean="0"/>
              <a:t> we learned today.</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56</a:t>
            </a:fld>
            <a:endParaRPr lang="en-US"/>
          </a:p>
        </p:txBody>
      </p:sp>
    </p:spTree>
    <p:extLst>
      <p:ext uri="{BB962C8B-B14F-4D97-AF65-F5344CB8AC3E}">
        <p14:creationId xmlns:p14="http://schemas.microsoft.com/office/powerpoint/2010/main" val="2236364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Reviewing what</a:t>
            </a:r>
            <a:r>
              <a:rPr lang="en-US" baseline="0" dirty="0" smtClean="0"/>
              <a:t> we learned today.</a:t>
            </a:r>
            <a:r>
              <a:rPr lang="en-US" baseline="0" dirty="0"/>
              <a:t/>
            </a:r>
            <a:br>
              <a:rPr lang="en-US" baseline="0" dirty="0"/>
            </a:br>
            <a:endParaRPr lang="en-US" dirty="0"/>
          </a:p>
          <a:p>
            <a:pPr marL="171450" indent="-171450">
              <a:buFont typeface="Arial" panose="020B0604020202020204" pitchFamily="34" charset="0"/>
              <a:buChar char="•"/>
            </a:pPr>
            <a:r>
              <a:rPr lang="en-US" dirty="0"/>
              <a:t>Stalking is defined as a course of conduct directed at a specific person that would cause a reasonable person to feel fear.</a:t>
            </a:r>
          </a:p>
          <a:p>
            <a:pPr marL="171450" indent="-171450">
              <a:buFont typeface="Arial" panose="020B0604020202020204" pitchFamily="34" charset="0"/>
              <a:buChar char="•"/>
            </a:pPr>
            <a:r>
              <a:rPr lang="en-US" dirty="0"/>
              <a:t>Context is critical in stalking cases.</a:t>
            </a:r>
          </a:p>
          <a:p>
            <a:pPr marL="171450" indent="-171450">
              <a:buFont typeface="Arial" panose="020B0604020202020204" pitchFamily="34" charset="0"/>
              <a:buChar char="•"/>
            </a:pPr>
            <a:r>
              <a:rPr lang="en-US" dirty="0"/>
              <a:t>Stalking behaviors include Surveillance, Life Invasion, Interference and Intimidation (SLII</a:t>
            </a:r>
            <a:r>
              <a:rPr lang="en-US" dirty="0" smtClean="0"/>
              <a:t>).</a:t>
            </a:r>
          </a:p>
          <a:p>
            <a:pPr marL="171450" indent="-171450">
              <a:buFont typeface="Arial" panose="020B0604020202020204" pitchFamily="34" charset="0"/>
              <a:buChar char="•"/>
            </a:pPr>
            <a:r>
              <a:rPr lang="en-US" sz="1200" dirty="0" smtClean="0"/>
              <a:t>The majority of stalkers and victims know each other.</a:t>
            </a:r>
          </a:p>
          <a:p>
            <a:pPr marL="171450" indent="-171450">
              <a:buFont typeface="Arial" panose="020B0604020202020204" pitchFamily="34" charset="0"/>
              <a:buChar char="•"/>
            </a:pPr>
            <a:r>
              <a:rPr lang="en-US" dirty="0" smtClean="0"/>
              <a:t>Stalking </a:t>
            </a:r>
            <a:r>
              <a:rPr lang="en-US" dirty="0"/>
              <a:t>intersects with other crimes including domestic and sexual violence.</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57</a:t>
            </a:fld>
            <a:endParaRPr lang="en-US"/>
          </a:p>
        </p:txBody>
      </p:sp>
    </p:spTree>
    <p:extLst>
      <p:ext uri="{BB962C8B-B14F-4D97-AF65-F5344CB8AC3E}">
        <p14:creationId xmlns:p14="http://schemas.microsoft.com/office/powerpoint/2010/main" val="3231993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a:t>
            </a:r>
            <a:r>
              <a:rPr lang="en-US" baseline="0" dirty="0" smtClean="0"/>
              <a:t> There are more lessons coming soon – check the SPARC website.</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58</a:t>
            </a:fld>
            <a:endParaRPr lang="en-US"/>
          </a:p>
        </p:txBody>
      </p:sp>
    </p:spTree>
    <p:extLst>
      <p:ext uri="{BB962C8B-B14F-4D97-AF65-F5344CB8AC3E}">
        <p14:creationId xmlns:p14="http://schemas.microsoft.com/office/powerpoint/2010/main" val="4148752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Key message: SPARC is funded by the</a:t>
            </a:r>
            <a:r>
              <a:rPr lang="en-US" sz="1200" kern="1200" baseline="0" dirty="0" smtClean="0">
                <a:solidFill>
                  <a:schemeClr val="tx1"/>
                </a:solidFill>
                <a:effectLst/>
                <a:latin typeface="+mn-lt"/>
                <a:ea typeface="+mn-ea"/>
                <a:cs typeface="+mn-cs"/>
              </a:rPr>
              <a:t> Department of Justice Office of Violence Against Women (OVW).</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SPARC has given permission to us to reproduce and use these slides for training purposes.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Please be sure to check out SPARC’s materials, website, etc.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BAB667-9AEB-45F4-9315-55FF8A0F7BB3}" type="slidenum">
              <a:rPr lang="en-US" smtClean="0"/>
              <a:t>59</a:t>
            </a:fld>
            <a:endParaRPr lang="en-US"/>
          </a:p>
        </p:txBody>
      </p:sp>
    </p:spTree>
    <p:extLst>
      <p:ext uri="{BB962C8B-B14F-4D97-AF65-F5344CB8AC3E}">
        <p14:creationId xmlns:p14="http://schemas.microsoft.com/office/powerpoint/2010/main" val="259227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Today</a:t>
            </a:r>
            <a:r>
              <a:rPr lang="en-US" dirty="0"/>
              <a:t>, we’ll be focusing on the dynamics and prevalence of stalking</a:t>
            </a:r>
            <a:r>
              <a:rPr lang="en-US" dirty="0" smtClean="0"/>
              <a: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smtClean="0"/>
              <a:t>We’ll cover:</a:t>
            </a:r>
          </a:p>
          <a:p>
            <a:pPr marL="628650" lvl="1" indent="-171450">
              <a:buFont typeface="Arial" panose="020B0604020202020204" pitchFamily="34" charset="0"/>
              <a:buChar char="•"/>
            </a:pPr>
            <a:r>
              <a:rPr lang="en-US" dirty="0" smtClean="0"/>
              <a:t>Defining Stalking</a:t>
            </a:r>
          </a:p>
          <a:p>
            <a:pPr marL="628650" lvl="1" indent="-171450">
              <a:buFont typeface="Arial" panose="020B0604020202020204" pitchFamily="34" charset="0"/>
              <a:buChar char="•"/>
            </a:pPr>
            <a:r>
              <a:rPr lang="en-US" dirty="0" smtClean="0"/>
              <a:t>Identifying a Pattern of Behavior</a:t>
            </a:r>
          </a:p>
          <a:p>
            <a:pPr marL="628650" lvl="1" indent="-171450">
              <a:buFont typeface="Arial" panose="020B0604020202020204" pitchFamily="34" charset="0"/>
              <a:buChar char="•"/>
            </a:pPr>
            <a:r>
              <a:rPr lang="en-US" dirty="0" smtClean="0"/>
              <a:t>Prevalence, Dynamics and Behaviors</a:t>
            </a:r>
          </a:p>
          <a:p>
            <a:pPr marL="628650" lvl="1" indent="-171450">
              <a:buFont typeface="Arial" panose="020B0604020202020204" pitchFamily="34" charset="0"/>
              <a:buChar char="•"/>
            </a:pPr>
            <a:r>
              <a:rPr lang="en-US" dirty="0" smtClean="0"/>
              <a:t>Co-occurrence with Other Crimes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6</a:t>
            </a:fld>
            <a:endParaRPr lang="en-US"/>
          </a:p>
        </p:txBody>
      </p:sp>
    </p:spTree>
    <p:extLst>
      <p:ext uri="{BB962C8B-B14F-4D97-AF65-F5344CB8AC3E}">
        <p14:creationId xmlns:p14="http://schemas.microsoft.com/office/powerpoint/2010/main" val="3962206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SPARC has more resources on stalking.</a:t>
            </a:r>
            <a:br>
              <a:rPr lang="en-US" baseline="0" dirty="0" smtClean="0"/>
            </a:br>
            <a:endParaRPr lang="en-US" dirty="0" smtClean="0"/>
          </a:p>
          <a:p>
            <a:pPr marL="171450" indent="-171450">
              <a:buFont typeface="Arial" panose="020B0604020202020204" pitchFamily="34" charset="0"/>
              <a:buChar char="•"/>
            </a:pPr>
            <a:r>
              <a:rPr lang="en-US" dirty="0" smtClean="0"/>
              <a:t>SPARC provides</a:t>
            </a:r>
            <a:r>
              <a:rPr lang="en-US" baseline="0" dirty="0" smtClean="0"/>
              <a:t> in-person and online training and resources on stalking. </a:t>
            </a:r>
          </a:p>
          <a:p>
            <a:pPr marL="171450" indent="-171450">
              <a:buFont typeface="Arial" panose="020B0604020202020204" pitchFamily="34" charset="0"/>
              <a:buChar char="•"/>
            </a:pPr>
            <a:r>
              <a:rPr lang="en-US" baseline="0" dirty="0" smtClean="0"/>
              <a:t>Visit the SPARC website to learn more.</a:t>
            </a:r>
          </a:p>
        </p:txBody>
      </p:sp>
      <p:sp>
        <p:nvSpPr>
          <p:cNvPr id="4" name="Slide Number Placeholder 3"/>
          <p:cNvSpPr>
            <a:spLocks noGrp="1"/>
          </p:cNvSpPr>
          <p:nvPr>
            <p:ph type="sldNum" sz="quarter" idx="10"/>
          </p:nvPr>
        </p:nvSpPr>
        <p:spPr/>
        <p:txBody>
          <a:bodyPr/>
          <a:lstStyle/>
          <a:p>
            <a:fld id="{E6A5CE73-3B50-4646-8940-89E4EF752A70}" type="slidenum">
              <a:rPr lang="en-US" smtClean="0"/>
              <a:t>60</a:t>
            </a:fld>
            <a:endParaRPr lang="en-US"/>
          </a:p>
        </p:txBody>
      </p:sp>
    </p:spTree>
    <p:extLst>
      <p:ext uri="{BB962C8B-B14F-4D97-AF65-F5344CB8AC3E}">
        <p14:creationId xmlns:p14="http://schemas.microsoft.com/office/powerpoint/2010/main" val="3376139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Thank you for your attention and there are resources to continue your learning.</a:t>
            </a:r>
            <a:br>
              <a:rPr lang="en-US" baseline="0" dirty="0" smtClean="0"/>
            </a:br>
            <a:endParaRPr lang="en-US" dirty="0" smtClean="0"/>
          </a:p>
          <a:p>
            <a:pPr marL="171450" indent="-171450">
              <a:buFont typeface="Arial" panose="020B0604020202020204" pitchFamily="34" charset="0"/>
              <a:buChar char="•"/>
            </a:pPr>
            <a:r>
              <a:rPr lang="en-US" dirty="0" smtClean="0"/>
              <a:t>Today’s session provided</a:t>
            </a:r>
            <a:r>
              <a:rPr lang="en-US" baseline="0" dirty="0" smtClean="0"/>
              <a:t> an overview of stalking’s definition as well as behaviors and dynamics.</a:t>
            </a:r>
          </a:p>
          <a:p>
            <a:pPr marL="171450" indent="-171450">
              <a:buFont typeface="Arial" panose="020B0604020202020204" pitchFamily="34" charset="0"/>
              <a:buChar char="•"/>
            </a:pPr>
            <a:r>
              <a:rPr lang="en-US" baseline="0" dirty="0" smtClean="0"/>
              <a:t>There’s lots more to learn!</a:t>
            </a:r>
          </a:p>
          <a:p>
            <a:pPr marL="171450" indent="-171450">
              <a:buFont typeface="Arial" panose="020B0604020202020204" pitchFamily="34" charset="0"/>
              <a:buChar char="•"/>
            </a:pPr>
            <a:r>
              <a:rPr lang="en-US" baseline="0" dirty="0" smtClean="0"/>
              <a:t>Visit SPARC’s website for tip sheets, fact sheets and more learning resources on stalking.</a:t>
            </a:r>
            <a:endParaRPr lang="en-US" dirty="0" smtClean="0"/>
          </a:p>
          <a:p>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61</a:t>
            </a:fld>
            <a:endParaRPr lang="en-US"/>
          </a:p>
        </p:txBody>
      </p:sp>
    </p:spTree>
    <p:extLst>
      <p:ext uri="{BB962C8B-B14F-4D97-AF65-F5344CB8AC3E}">
        <p14:creationId xmlns:p14="http://schemas.microsoft.com/office/powerpoint/2010/main" val="398593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Key message: To</a:t>
            </a:r>
            <a:r>
              <a:rPr lang="en-US" baseline="0" dirty="0" smtClean="0"/>
              <a:t> ensure we have a common understanding of what stalking is (and is not), we’ll start by defining stalking.</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7</a:t>
            </a:fld>
            <a:endParaRPr lang="en-US"/>
          </a:p>
        </p:txBody>
      </p:sp>
    </p:spTree>
    <p:extLst>
      <p:ext uri="{BB962C8B-B14F-4D97-AF65-F5344CB8AC3E}">
        <p14:creationId xmlns:p14="http://schemas.microsoft.com/office/powerpoint/2010/main" val="101236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is a crime</a:t>
            </a:r>
            <a:r>
              <a:rPr lang="en-US" baseline="0" dirty="0" smtClean="0"/>
              <a:t> across the United States.</a:t>
            </a:r>
            <a:r>
              <a:rPr lang="en-US" dirty="0" smtClean="0"/>
              <a:t/>
            </a:r>
            <a:br>
              <a:rPr lang="en-US" dirty="0" smtClean="0"/>
            </a:br>
            <a:endParaRPr lang="en-US" dirty="0"/>
          </a:p>
          <a:p>
            <a:pPr marL="171450" indent="-171450">
              <a:buFont typeface="Arial" panose="020B0604020202020204" pitchFamily="34" charset="0"/>
              <a:buChar char="•"/>
            </a:pPr>
            <a:r>
              <a:rPr lang="en-US" dirty="0"/>
              <a:t>Stalking is a crime in all 50</a:t>
            </a:r>
            <a:r>
              <a:rPr lang="en-US" baseline="0" dirty="0"/>
              <a:t> states, the District of Columbia and U.S. territories.</a:t>
            </a:r>
          </a:p>
          <a:p>
            <a:pPr marL="171450" indent="-171450">
              <a:buFont typeface="Arial" panose="020B0604020202020204" pitchFamily="34" charset="0"/>
              <a:buChar char="•"/>
            </a:pPr>
            <a:r>
              <a:rPr lang="en-US" baseline="0" dirty="0"/>
              <a:t>There is a Federal statute as well.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t</a:t>
            </a:r>
            <a:r>
              <a:rPr lang="en-US" dirty="0" smtClean="0"/>
              <a:t>ribal codes criminalize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military justice system also has codes on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p>
          <a:p>
            <a:pPr marL="171450" indent="-171450">
              <a:buFont typeface="Arial" panose="020B0604020202020204" pitchFamily="34" charset="0"/>
              <a:buChar char="•"/>
            </a:pPr>
            <a:r>
              <a:rPr lang="en-US" i="1" dirty="0" smtClean="0"/>
              <a:t>{</a:t>
            </a:r>
            <a:r>
              <a:rPr lang="en-US" i="1" dirty="0"/>
              <a:t>Note to Facilitator: </a:t>
            </a:r>
            <a:r>
              <a:rPr lang="en-US" i="0" dirty="0" smtClean="0"/>
              <a:t>Visit</a:t>
            </a:r>
            <a:r>
              <a:rPr lang="en-US" i="0" baseline="0" dirty="0" smtClean="0"/>
              <a:t> the SPARC website and/or c</a:t>
            </a:r>
            <a:r>
              <a:rPr lang="en-US" dirty="0" smtClean="0"/>
              <a:t>ontact </a:t>
            </a:r>
            <a:r>
              <a:rPr lang="en-US" dirty="0"/>
              <a:t>SPARC for your state’s laws</a:t>
            </a:r>
            <a:r>
              <a:rPr lang="en-US" baseline="0" dirty="0"/>
              <a:t> and an explanation of those laws).</a:t>
            </a:r>
            <a:endParaRPr lang="en-US" dirty="0"/>
          </a:p>
        </p:txBody>
      </p:sp>
      <p:sp>
        <p:nvSpPr>
          <p:cNvPr id="4" name="Slide Number Placeholder 3"/>
          <p:cNvSpPr>
            <a:spLocks noGrp="1"/>
          </p:cNvSpPr>
          <p:nvPr>
            <p:ph type="sldNum" sz="quarter" idx="10"/>
          </p:nvPr>
        </p:nvSpPr>
        <p:spPr/>
        <p:txBody>
          <a:bodyPr/>
          <a:lstStyle/>
          <a:p>
            <a:fld id="{78BAB667-9AEB-45F4-9315-55FF8A0F7BB3}" type="slidenum">
              <a:rPr lang="en-US" smtClean="0"/>
              <a:t>8</a:t>
            </a:fld>
            <a:endParaRPr lang="en-US"/>
          </a:p>
        </p:txBody>
      </p:sp>
    </p:spTree>
    <p:extLst>
      <p:ext uri="{BB962C8B-B14F-4D97-AF65-F5344CB8AC3E}">
        <p14:creationId xmlns:p14="http://schemas.microsoft.com/office/powerpoint/2010/main" val="355421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Key message: The</a:t>
            </a:r>
            <a:r>
              <a:rPr lang="en-US" sz="1200" kern="1200" baseline="0" dirty="0" smtClean="0">
                <a:solidFill>
                  <a:schemeClr val="tx1"/>
                </a:solidFill>
                <a:effectLst/>
                <a:latin typeface="+mn-lt"/>
                <a:ea typeface="+mn-ea"/>
                <a:cs typeface="+mn-cs"/>
              </a:rPr>
              <a:t> behavioral definition of stalking is a pattern of behavior directed at a specific person that would cause a reasonable person to feel fear.</a:t>
            </a:r>
            <a:br>
              <a:rPr lang="en-US" sz="1200" kern="1200" baseline="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Understanding stalking from a behavioral perspective is important.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This </a:t>
            </a:r>
            <a:r>
              <a:rPr lang="en-US" i="0" dirty="0"/>
              <a:t>is the behavioral definition.</a:t>
            </a:r>
          </a:p>
          <a:p>
            <a:pPr marL="171450" indent="-171450">
              <a:buFont typeface="Arial" panose="020B0604020202020204" pitchFamily="34" charset="0"/>
              <a:buChar char="•"/>
            </a:pPr>
            <a:r>
              <a:rPr lang="en-US" i="1" dirty="0"/>
              <a:t>Can</a:t>
            </a:r>
            <a:r>
              <a:rPr lang="en-US" i="1" baseline="0" dirty="0"/>
              <a:t> someone read this definition out loud for me?</a:t>
            </a:r>
            <a:endParaRPr lang="en-US" i="1" dirty="0"/>
          </a:p>
        </p:txBody>
      </p:sp>
      <p:sp>
        <p:nvSpPr>
          <p:cNvPr id="4" name="Slide Number Placeholder 3"/>
          <p:cNvSpPr>
            <a:spLocks noGrp="1"/>
          </p:cNvSpPr>
          <p:nvPr>
            <p:ph type="sldNum" sz="quarter" idx="10"/>
          </p:nvPr>
        </p:nvSpPr>
        <p:spPr/>
        <p:txBody>
          <a:bodyPr/>
          <a:lstStyle/>
          <a:p>
            <a:fld id="{C4F28BFA-14FE-47F4-908B-189B75EFABDE}" type="slidenum">
              <a:rPr lang="en-US" smtClean="0"/>
              <a:t>9</a:t>
            </a:fld>
            <a:endParaRPr lang="en-US"/>
          </a:p>
        </p:txBody>
      </p:sp>
    </p:spTree>
    <p:extLst>
      <p:ext uri="{BB962C8B-B14F-4D97-AF65-F5344CB8AC3E}">
        <p14:creationId xmlns:p14="http://schemas.microsoft.com/office/powerpoint/2010/main" val="180486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chemeClr val="bg1"/>
                </a:solidFill>
                <a:latin typeface="Brandon grotesque bold"/>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solidFill>
                <a:latin typeface="Brandon grotesque 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 y="554919"/>
            <a:ext cx="7715795" cy="1484797"/>
          </a:xfrm>
          <a:prstGeom prst="rect">
            <a:avLst/>
          </a:prstGeom>
        </p:spPr>
      </p:pic>
    </p:spTree>
    <p:extLst>
      <p:ext uri="{BB962C8B-B14F-4D97-AF65-F5344CB8AC3E}">
        <p14:creationId xmlns:p14="http://schemas.microsoft.com/office/powerpoint/2010/main" val="48519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3300">
                <a:solidFill>
                  <a:srgbClr val="002959"/>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pic>
        <p:nvPicPr>
          <p:cNvPr id="7" name="Picture 6">
            <a:extLst>
              <a:ext uri="{FF2B5EF4-FFF2-40B4-BE49-F238E27FC236}">
                <a16:creationId xmlns:a16="http://schemas.microsoft.com/office/drawing/2014/main" id="{6BC50895-3211-4F4A-AA33-F2F5D1FCEF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22" t="14922" r="3613" b="14262"/>
          <a:stretch/>
        </p:blipFill>
        <p:spPr>
          <a:xfrm>
            <a:off x="7509719" y="6002978"/>
            <a:ext cx="1523011" cy="855025"/>
          </a:xfrm>
          <a:prstGeom prst="rect">
            <a:avLst/>
          </a:prstGeom>
        </p:spPr>
      </p:pic>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lstStyle>
            <a:lvl1pPr marL="342900" indent="-342900">
              <a:buFontTx/>
              <a:buBlip>
                <a:blip r:embed="rId3"/>
              </a:buBlip>
              <a:defRPr sz="2400">
                <a:solidFill>
                  <a:srgbClr val="002959"/>
                </a:solidFill>
                <a:latin typeface="Brandon Grotesque Regular"/>
              </a:defRPr>
            </a:lvl1pPr>
            <a:lvl2pPr marL="514350" indent="-171450">
              <a:buFontTx/>
              <a:buBlip>
                <a:blip r:embed="rId3"/>
              </a:buBlip>
              <a:defRPr sz="2400">
                <a:solidFill>
                  <a:srgbClr val="002959"/>
                </a:solidFill>
                <a:latin typeface="Brandon Grotesque Regular"/>
              </a:defRPr>
            </a:lvl2pPr>
            <a:lvl3pPr marL="857250" indent="-171450">
              <a:buFontTx/>
              <a:buBlip>
                <a:blip r:embed="rId3"/>
              </a:buBlip>
              <a:defRPr sz="2400">
                <a:solidFill>
                  <a:srgbClr val="002959"/>
                </a:solidFill>
                <a:latin typeface="Brandon Grotesque Regular"/>
              </a:defRPr>
            </a:lvl3pPr>
            <a:lvl4pPr marL="1200150" indent="-171450">
              <a:buFontTx/>
              <a:buBlip>
                <a:blip r:embed="rId3"/>
              </a:buBlip>
              <a:defRPr sz="2400">
                <a:solidFill>
                  <a:srgbClr val="002959"/>
                </a:solidFill>
                <a:latin typeface="Brandon Grotesque Regular"/>
              </a:defRPr>
            </a:lvl4pPr>
            <a:lvl5pPr marL="1543050" indent="-171450">
              <a:buFontTx/>
              <a:buBlip>
                <a:blip r:embed="rId3"/>
              </a:buBlip>
              <a:defRPr sz="2400">
                <a:solidFill>
                  <a:srgbClr val="002959"/>
                </a:solidFill>
                <a:latin typeface="Brandon Grotesque 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1291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7A68A5-9F04-2349-B817-1EFDE488E9B1}"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09DDF0-1B5D-6F4E-AFF0-E54474DA4B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03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955" y="1590509"/>
            <a:ext cx="9144955" cy="1093200"/>
          </a:xfrm>
          <a:prstGeom prst="rect">
            <a:avLst/>
          </a:prstGeom>
        </p:spPr>
        <p:txBody>
          <a:bodyPr wrap="square" lIns="91425" tIns="91425" rIns="91425" bIns="91425" anchor="t" anchorCtr="0">
            <a:normAutofit/>
          </a:bodyPr>
          <a:lstStyle>
            <a:lvl1pPr lvl="0" algn="ctr" rtl="0">
              <a:spcBef>
                <a:spcPts val="0"/>
              </a:spcBef>
              <a:buNone/>
              <a:defRPr sz="3600" i="1">
                <a:solidFill>
                  <a:srgbClr val="002060"/>
                </a:solidFill>
                <a:latin typeface="Brandon grotesque bold"/>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dirty="0"/>
              <a:t>Edit Master text styles</a:t>
            </a:r>
          </a:p>
        </p:txBody>
      </p:sp>
      <p:sp>
        <p:nvSpPr>
          <p:cNvPr id="23" name="Shape 23"/>
          <p:cNvSpPr txBox="1"/>
          <p:nvPr/>
        </p:nvSpPr>
        <p:spPr>
          <a:xfrm>
            <a:off x="3431264" y="464327"/>
            <a:ext cx="1957200"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25" name="Shape 25"/>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10" name="Shape 25"/>
          <p:cNvSpPr/>
          <p:nvPr userDrawn="1"/>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Tree>
    <p:extLst>
      <p:ext uri="{BB962C8B-B14F-4D97-AF65-F5344CB8AC3E}">
        <p14:creationId xmlns:p14="http://schemas.microsoft.com/office/powerpoint/2010/main" val="158063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0" y="7938"/>
            <a:ext cx="8229600" cy="1143000"/>
          </a:xfrm>
          <a:prstGeom prst="rect">
            <a:avLst/>
          </a:prstGeom>
        </p:spPr>
        <p:txBody>
          <a:bodyPr wrap="square" lIns="91425" tIns="91425" rIns="91425" bIns="91425" anchor="t" anchorCtr="0">
            <a:normAutofit/>
          </a:bodyPr>
          <a:lstStyle>
            <a:lvl1pPr lvl="0">
              <a:spcBef>
                <a:spcPts val="0"/>
              </a:spcBef>
              <a:defRPr sz="3600">
                <a:solidFill>
                  <a:srgbClr val="002959"/>
                </a:solidFill>
                <a:latin typeface="Brandon grotesque bold"/>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normAutofit/>
          </a:bodyPr>
          <a:lstStyle>
            <a:lvl1pPr marL="257175" indent="-257175">
              <a:buFont typeface="Arial" panose="020B0604020202020204" pitchFamily="34" charset="0"/>
              <a:buChar char="•"/>
              <a:defRPr sz="2800">
                <a:solidFill>
                  <a:srgbClr val="002959"/>
                </a:solidFill>
                <a:latin typeface="Brandon grotesque medium"/>
              </a:defRPr>
            </a:lvl1pPr>
            <a:lvl2pPr>
              <a:defRPr sz="2800">
                <a:solidFill>
                  <a:srgbClr val="002959"/>
                </a:solidFill>
                <a:latin typeface="Brandon grotesque medium"/>
              </a:defRPr>
            </a:lvl2pPr>
            <a:lvl3pPr>
              <a:defRPr sz="2800">
                <a:solidFill>
                  <a:srgbClr val="002959"/>
                </a:solidFill>
                <a:latin typeface="Brandon grotesque medium"/>
              </a:defRPr>
            </a:lvl3pPr>
            <a:lvl4pPr>
              <a:defRPr sz="2800">
                <a:solidFill>
                  <a:srgbClr val="002959"/>
                </a:solidFill>
                <a:latin typeface="Brandon grotesque medium"/>
              </a:defRPr>
            </a:lvl4pPr>
            <a:lvl5pPr>
              <a:defRPr sz="2800">
                <a:solidFill>
                  <a:srgbClr val="002959"/>
                </a:solidFill>
                <a:latin typeface="Brandon grotesque medium"/>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748145"/>
            <a:ext cx="43434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870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419260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3062350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noAutofit/>
          </a:bodyPr>
          <a:lstStyle>
            <a:lvl1pPr lvl="0">
              <a:spcBef>
                <a:spcPts val="0"/>
              </a:spcBef>
              <a:defRPr sz="6750" b="0">
                <a:ln>
                  <a:solidFill>
                    <a:srgbClr val="002060"/>
                  </a:solidFill>
                </a:ln>
                <a:solidFill>
                  <a:schemeClr val="bg1"/>
                </a:solidFill>
                <a:latin typeface="Brandon grotesque bold"/>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9747933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1B84-EDB8-4714-8380-E990FB1E1CD9}" type="slidenum">
              <a:rPr lang="en-US" smtClean="0"/>
              <a:t>‹#›</a:t>
            </a:fld>
            <a:endParaRPr lang="en-US"/>
          </a:p>
        </p:txBody>
      </p:sp>
    </p:spTree>
    <p:extLst>
      <p:ext uri="{BB962C8B-B14F-4D97-AF65-F5344CB8AC3E}">
        <p14:creationId xmlns:p14="http://schemas.microsoft.com/office/powerpoint/2010/main" val="16132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563"/>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2D5D"/>
              </a:buClr>
              <a:buFontTx/>
              <a:buChar char="*"/>
              <a:defRPr>
                <a:solidFill>
                  <a:srgbClr val="002D5D"/>
                </a:solidFill>
                <a:latin typeface="Brandon Grotesque Medium" panose="020B0603020203060202" pitchFamily="34" charset="0"/>
              </a:defRPr>
            </a:lvl1pPr>
            <a:lvl2pPr marL="685800" indent="-228600">
              <a:buClr>
                <a:srgbClr val="002D5D"/>
              </a:buClr>
              <a:buFontTx/>
              <a:buChar char="*"/>
              <a:defRPr>
                <a:solidFill>
                  <a:srgbClr val="002D5D"/>
                </a:solidFill>
                <a:latin typeface="Brandon Grotesque Medium" panose="020B0603020203060202" pitchFamily="34" charset="0"/>
              </a:defRPr>
            </a:lvl2pPr>
            <a:lvl3pPr marL="1143000" indent="-228600">
              <a:buClr>
                <a:srgbClr val="002D5D"/>
              </a:buClr>
              <a:buFontTx/>
              <a:buChar char="*"/>
              <a:defRPr>
                <a:solidFill>
                  <a:srgbClr val="002D5D"/>
                </a:solidFill>
                <a:latin typeface="Brandon Grotesque Medium" panose="020B0603020203060202" pitchFamily="34" charset="0"/>
              </a:defRPr>
            </a:lvl3pPr>
            <a:lvl4pPr marL="1600200" indent="-228600">
              <a:buClr>
                <a:srgbClr val="002D5D"/>
              </a:buClr>
              <a:buFontTx/>
              <a:buChar char="*"/>
              <a:defRPr>
                <a:solidFill>
                  <a:srgbClr val="002D5D"/>
                </a:solidFill>
                <a:latin typeface="Brandon Grotesque Medium" panose="020B0603020203060202" pitchFamily="34" charset="0"/>
              </a:defRPr>
            </a:lvl4pPr>
            <a:lvl5pPr marL="2057400" indent="-228600">
              <a:buClr>
                <a:srgbClr val="002D5D"/>
              </a:buClr>
              <a:buFontTx/>
              <a:buChar char="*"/>
              <a:defRPr>
                <a:solidFill>
                  <a:srgbClr val="002D5D"/>
                </a:solidFill>
                <a:latin typeface="Brandon Grotesque Medium" panose="020B06030202030602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CF402A-3621-4D7F-9C7D-974DA5F1D9F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A610-7076-49E6-95C5-122BBB62249C}" type="slidenum">
              <a:rPr lang="en-US" smtClean="0"/>
              <a:t>‹#›</a:t>
            </a:fld>
            <a:endParaRPr lang="en-US"/>
          </a:p>
        </p:txBody>
      </p:sp>
    </p:spTree>
    <p:extLst>
      <p:ext uri="{BB962C8B-B14F-4D97-AF65-F5344CB8AC3E}">
        <p14:creationId xmlns:p14="http://schemas.microsoft.com/office/powerpoint/2010/main" val="383218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329"/>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28600" indent="-228600">
              <a:buFontTx/>
              <a:buBlip>
                <a:blip r:embed="rId2"/>
              </a:buBlip>
              <a:defRPr>
                <a:solidFill>
                  <a:srgbClr val="002D5D"/>
                </a:solidFill>
                <a:latin typeface="Brandon Grotesque Medium" panose="020B0603020203060202" pitchFamily="34" charset="0"/>
              </a:defRPr>
            </a:lvl1pPr>
            <a:lvl2pPr marL="685800" indent="-228600">
              <a:buFontTx/>
              <a:buBlip>
                <a:blip r:embed="rId2"/>
              </a:buBlip>
              <a:defRPr>
                <a:solidFill>
                  <a:srgbClr val="002D5D"/>
                </a:solidFill>
                <a:latin typeface="Brandon Grotesque Medium" panose="020B0603020203060202" pitchFamily="34" charset="0"/>
              </a:defRPr>
            </a:lvl2pPr>
            <a:lvl3pPr marL="1143000" indent="-228600">
              <a:buFontTx/>
              <a:buBlip>
                <a:blip r:embed="rId2"/>
              </a:buBlip>
              <a:defRPr>
                <a:solidFill>
                  <a:srgbClr val="002D5D"/>
                </a:solidFill>
                <a:latin typeface="Brandon Grotesque Medium" panose="020B0603020203060202" pitchFamily="34" charset="0"/>
              </a:defRPr>
            </a:lvl3pPr>
            <a:lvl4pPr marL="1371600" indent="0">
              <a:buFontTx/>
              <a:buNone/>
              <a:defRPr>
                <a:solidFill>
                  <a:srgbClr val="002D5D"/>
                </a:solidFill>
                <a:latin typeface="Brandonn grotesque regular"/>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6D871BA7-E6D4-714A-83B9-EA1CF12F5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
        <p:nvSpPr>
          <p:cNvPr id="7" name="Content Placeholder 2"/>
          <p:cNvSpPr>
            <a:spLocks noGrp="1"/>
          </p:cNvSpPr>
          <p:nvPr>
            <p:ph sz="half" idx="10"/>
          </p:nvPr>
        </p:nvSpPr>
        <p:spPr>
          <a:xfrm>
            <a:off x="4740490" y="1825625"/>
            <a:ext cx="3886200" cy="4351338"/>
          </a:xfrm>
        </p:spPr>
        <p:txBody>
          <a:bodyPr/>
          <a:lstStyle>
            <a:lvl1pPr marL="228600" indent="-228600">
              <a:buFontTx/>
              <a:buBlip>
                <a:blip r:embed="rId2"/>
              </a:buBlip>
              <a:defRPr>
                <a:solidFill>
                  <a:srgbClr val="002D5D"/>
                </a:solidFill>
                <a:latin typeface="Brandon Grotesque Medium" panose="020B0603020203060202" pitchFamily="34" charset="0"/>
              </a:defRPr>
            </a:lvl1pPr>
            <a:lvl2pPr marL="685800" indent="-228600">
              <a:buFontTx/>
              <a:buBlip>
                <a:blip r:embed="rId2"/>
              </a:buBlip>
              <a:defRPr>
                <a:solidFill>
                  <a:srgbClr val="002D5D"/>
                </a:solidFill>
                <a:latin typeface="Brandon Grotesque Medium" panose="020B0603020203060202" pitchFamily="34" charset="0"/>
              </a:defRPr>
            </a:lvl2pPr>
            <a:lvl3pPr marL="1143000" indent="-228600">
              <a:buFontTx/>
              <a:buBlip>
                <a:blip r:embed="rId2"/>
              </a:buBlip>
              <a:defRPr>
                <a:solidFill>
                  <a:srgbClr val="002D5D"/>
                </a:solidFill>
                <a:latin typeface="Brandon Grotesque Medium" panose="020B0603020203060202" pitchFamily="34" charset="0"/>
              </a:defRPr>
            </a:lvl3pPr>
            <a:lvl4pPr marL="1371600" indent="0">
              <a:buFontTx/>
              <a:buNone/>
              <a:defRPr>
                <a:solidFill>
                  <a:srgbClr val="002D5D"/>
                </a:solidFill>
                <a:latin typeface="Brandonn grotesque regular"/>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8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4149"/>
            <a:ext cx="7886700" cy="1325563"/>
          </a:xfrm>
        </p:spPr>
        <p:txBody>
          <a:bodyPr/>
          <a:lstStyle>
            <a:lvl1pPr>
              <a:defRPr>
                <a:solidFill>
                  <a:srgbClr val="002D5D"/>
                </a:solidFill>
                <a:latin typeface="Brandon grotesque bold"/>
              </a:defRPr>
            </a:lvl1pPr>
          </a:lstStyle>
          <a:p>
            <a:r>
              <a:rPr lang="en-US" dirty="0"/>
              <a:t>Click to edit Master title style</a:t>
            </a:r>
          </a:p>
        </p:txBody>
      </p:sp>
      <p:pic>
        <p:nvPicPr>
          <p:cNvPr id="5" name="Picture 4">
            <a:extLst>
              <a:ext uri="{FF2B5EF4-FFF2-40B4-BE49-F238E27FC236}">
                <a16:creationId xmlns:a16="http://schemas.microsoft.com/office/drawing/2014/main" id="{4C38A2BC-F3ED-2144-9183-3794FCF7B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34398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2A59"/>
          </a:solidFill>
          <a:ln>
            <a:noFill/>
          </a:ln>
        </p:spPr>
        <p:txBody>
          <a:bodyPr wrap="square" lIns="68569" tIns="68569" rIns="68569" bIns="68569" anchor="ctr" anchorCtr="0">
            <a:noAutofit/>
          </a:bodyPr>
          <a:lstStyle/>
          <a:p>
            <a:pPr lvl="0">
              <a:spcBef>
                <a:spcPts val="0"/>
              </a:spcBef>
              <a:buNone/>
            </a:pPr>
            <a:endParaRPr sz="1050" dirty="0">
              <a:latin typeface="+mj-lt"/>
            </a:endParaRPr>
          </a:p>
        </p:txBody>
      </p:sp>
      <p:sp>
        <p:nvSpPr>
          <p:cNvPr id="16" name="Shape 16"/>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rtl="0">
              <a:spcBef>
                <a:spcPts val="0"/>
              </a:spcBef>
              <a:buClr>
                <a:srgbClr val="FFFFFF"/>
              </a:buClr>
              <a:buSzPct val="100000"/>
              <a:defRPr sz="3600">
                <a:solidFill>
                  <a:srgbClr val="FFFFFF"/>
                </a:solidFill>
                <a:latin typeface="Brandon Grotesque Medium" panose="020B0603020203060202" pitchFamily="34" charset="0"/>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r>
              <a:rPr lang="en-US" dirty="0"/>
              <a:t>Click to edit Master title style</a:t>
            </a:r>
            <a:endParaRPr dirty="0"/>
          </a:p>
        </p:txBody>
      </p:sp>
      <p:sp>
        <p:nvSpPr>
          <p:cNvPr id="17" name="Shape 17"/>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rtl="0">
              <a:spcBef>
                <a:spcPts val="0"/>
              </a:spcBef>
              <a:buClr>
                <a:srgbClr val="FFFFFF"/>
              </a:buClr>
              <a:buSzPct val="100000"/>
              <a:buNone/>
              <a:defRPr sz="1800" b="0">
                <a:solidFill>
                  <a:srgbClr val="FFFFFF"/>
                </a:solidFill>
                <a:latin typeface="Brandon Grotesque Medium" panose="020B0603020203060202" pitchFamily="3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1800" b="1">
                <a:solidFill>
                  <a:srgbClr val="FFFFFF"/>
                </a:solidFill>
              </a:defRPr>
            </a:lvl4pPr>
            <a:lvl5pPr lvl="4" algn="ctr" rtl="0">
              <a:spcBef>
                <a:spcPts val="0"/>
              </a:spcBef>
              <a:buClr>
                <a:srgbClr val="FFFFFF"/>
              </a:buClr>
              <a:buSzPct val="100000"/>
              <a:buNone/>
              <a:defRPr sz="1800" b="1">
                <a:solidFill>
                  <a:srgbClr val="FFFFFF"/>
                </a:solidFill>
              </a:defRPr>
            </a:lvl5pPr>
            <a:lvl6pPr lvl="5" algn="ctr" rtl="0">
              <a:spcBef>
                <a:spcPts val="0"/>
              </a:spcBef>
              <a:buClr>
                <a:srgbClr val="FFFFFF"/>
              </a:buClr>
              <a:buSzPct val="100000"/>
              <a:buNone/>
              <a:defRPr sz="1800" b="1">
                <a:solidFill>
                  <a:srgbClr val="FFFFFF"/>
                </a:solidFill>
              </a:defRPr>
            </a:lvl6pPr>
            <a:lvl7pPr lvl="6" algn="ctr" rtl="0">
              <a:spcBef>
                <a:spcPts val="0"/>
              </a:spcBef>
              <a:buClr>
                <a:srgbClr val="FFFFFF"/>
              </a:buClr>
              <a:buSzPct val="100000"/>
              <a:buNone/>
              <a:defRPr sz="1800" b="1">
                <a:solidFill>
                  <a:srgbClr val="FFFFFF"/>
                </a:solidFill>
              </a:defRPr>
            </a:lvl7pPr>
            <a:lvl8pPr lvl="7" algn="ctr" rtl="0">
              <a:spcBef>
                <a:spcPts val="0"/>
              </a:spcBef>
              <a:buClr>
                <a:srgbClr val="FFFFFF"/>
              </a:buClr>
              <a:buSzPct val="100000"/>
              <a:buNone/>
              <a:defRPr sz="1800" b="1">
                <a:solidFill>
                  <a:srgbClr val="FFFFFF"/>
                </a:solidFill>
              </a:defRPr>
            </a:lvl8pPr>
            <a:lvl9pPr lvl="8" algn="ctr" rtl="0">
              <a:spcBef>
                <a:spcPts val="0"/>
              </a:spcBef>
              <a:buClr>
                <a:srgbClr val="FFFFFF"/>
              </a:buClr>
              <a:buSzPct val="100000"/>
              <a:buNone/>
              <a:defRPr sz="1800" b="1">
                <a:solidFill>
                  <a:srgbClr val="FFFFFF"/>
                </a:solidFill>
              </a:defRPr>
            </a:lvl9pPr>
          </a:lstStyle>
          <a:p>
            <a:r>
              <a:rPr lang="en-US" dirty="0"/>
              <a:t>Click to edit Master subtitle style</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444" y="6114502"/>
            <a:ext cx="3350623" cy="644781"/>
          </a:xfrm>
          <a:prstGeom prst="rect">
            <a:avLst/>
          </a:prstGeom>
        </p:spPr>
      </p:pic>
    </p:spTree>
    <p:extLst>
      <p:ext uri="{BB962C8B-B14F-4D97-AF65-F5344CB8AC3E}">
        <p14:creationId xmlns:p14="http://schemas.microsoft.com/office/powerpoint/2010/main" val="239406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Shape 23">
            <a:extLst>
              <a:ext uri="{FF2B5EF4-FFF2-40B4-BE49-F238E27FC236}">
                <a16:creationId xmlns:a16="http://schemas.microsoft.com/office/drawing/2014/main" id="{C6CB8087-2425-AC4B-8CEA-4CAAF459ABEE}"/>
              </a:ext>
            </a:extLst>
          </p:cNvPr>
          <p:cNvSpPr txBox="1"/>
          <p:nvPr/>
        </p:nvSpPr>
        <p:spPr>
          <a:xfrm>
            <a:off x="3761032" y="464327"/>
            <a:ext cx="1627432"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7" name="Shape 25">
            <a:extLst>
              <a:ext uri="{FF2B5EF4-FFF2-40B4-BE49-F238E27FC236}">
                <a16:creationId xmlns:a16="http://schemas.microsoft.com/office/drawing/2014/main" id="{21FA2739-662C-0C44-9EB7-59D5B0E49894}"/>
              </a:ext>
            </a:extLst>
          </p:cNvPr>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8" name="Shape 25">
            <a:extLst>
              <a:ext uri="{FF2B5EF4-FFF2-40B4-BE49-F238E27FC236}">
                <a16:creationId xmlns:a16="http://schemas.microsoft.com/office/drawing/2014/main" id="{754CCE72-A0B6-B945-9B02-46D14DF46891}"/>
              </a:ext>
            </a:extLst>
          </p:cNvPr>
          <p:cNvSpPr/>
          <p:nvPr/>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13" name="Content Placeholder 2">
            <a:extLst>
              <a:ext uri="{FF2B5EF4-FFF2-40B4-BE49-F238E27FC236}">
                <a16:creationId xmlns:a16="http://schemas.microsoft.com/office/drawing/2014/main" id="{1F2AFF26-C479-9444-83B6-456A64C4F4D0}"/>
              </a:ext>
            </a:extLst>
          </p:cNvPr>
          <p:cNvSpPr>
            <a:spLocks noGrp="1"/>
          </p:cNvSpPr>
          <p:nvPr>
            <p:ph idx="1"/>
          </p:nvPr>
        </p:nvSpPr>
        <p:spPr>
          <a:xfrm>
            <a:off x="628650" y="1335827"/>
            <a:ext cx="7886700" cy="4351338"/>
          </a:xfrm>
        </p:spPr>
        <p:txBody>
          <a:bodyPr/>
          <a:lstStyle>
            <a:lvl1pPr marL="0" indent="0" algn="ctr">
              <a:buClr>
                <a:srgbClr val="002D5D"/>
              </a:buClr>
              <a:buFontTx/>
              <a:buNone/>
              <a:defRPr i="1">
                <a:solidFill>
                  <a:srgbClr val="002D5D"/>
                </a:solidFill>
                <a:latin typeface="Brandon Grotesque Medium" panose="020B0603020203060202" pitchFamily="34" charset="0"/>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dirty="0"/>
              <a:t>Edit Master text styles</a:t>
            </a:r>
          </a:p>
        </p:txBody>
      </p:sp>
      <p:pic>
        <p:nvPicPr>
          <p:cNvPr id="9" name="Picture 8">
            <a:extLst>
              <a:ext uri="{FF2B5EF4-FFF2-40B4-BE49-F238E27FC236}">
                <a16:creationId xmlns:a16="http://schemas.microsoft.com/office/drawing/2014/main" id="{FED124A8-32AE-EE44-892B-038183F9C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61226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color background">
    <p:spTree>
      <p:nvGrpSpPr>
        <p:cNvPr id="1" name="Shape 69"/>
        <p:cNvGrpSpPr/>
        <p:nvPr/>
      </p:nvGrpSpPr>
      <p:grpSpPr>
        <a:xfrm>
          <a:off x="0" y="0"/>
          <a:ext cx="0" cy="0"/>
          <a:chOff x="0" y="0"/>
          <a:chExt cx="0" cy="0"/>
        </a:xfrm>
      </p:grpSpPr>
      <p:pic>
        <p:nvPicPr>
          <p:cNvPr id="3" name="Picture 2">
            <a:extLst>
              <a:ext uri="{FF2B5EF4-FFF2-40B4-BE49-F238E27FC236}">
                <a16:creationId xmlns:a16="http://schemas.microsoft.com/office/drawing/2014/main" id="{C515B8A2-AAF3-F64F-B6AA-EBA3EABAD4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14" b="27759"/>
          <a:stretch/>
        </p:blipFill>
        <p:spPr>
          <a:xfrm>
            <a:off x="7625402" y="6210794"/>
            <a:ext cx="1506720" cy="647205"/>
          </a:xfrm>
          <a:prstGeom prst="rect">
            <a:avLst/>
          </a:prstGeom>
        </p:spPr>
      </p:pic>
    </p:spTree>
    <p:extLst>
      <p:ext uri="{BB962C8B-B14F-4D97-AF65-F5344CB8AC3E}">
        <p14:creationId xmlns:p14="http://schemas.microsoft.com/office/powerpoint/2010/main" val="137422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2119D-C724-D648-9F5E-536410B508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14" b="27759"/>
          <a:stretch/>
        </p:blipFill>
        <p:spPr>
          <a:xfrm>
            <a:off x="7625402" y="6210794"/>
            <a:ext cx="1506720" cy="647205"/>
          </a:xfrm>
          <a:prstGeom prst="rect">
            <a:avLst/>
          </a:prstGeom>
        </p:spPr>
      </p:pic>
    </p:spTree>
    <p:extLst>
      <p:ext uri="{BB962C8B-B14F-4D97-AF65-F5344CB8AC3E}">
        <p14:creationId xmlns:p14="http://schemas.microsoft.com/office/powerpoint/2010/main" val="140079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3300">
                <a:solidFill>
                  <a:srgbClr val="002959"/>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6" y="1511300"/>
            <a:ext cx="4013835" cy="4986338"/>
          </a:xfrm>
        </p:spPr>
        <p:txBody>
          <a:bodyPr/>
          <a:lstStyle>
            <a:lvl1pPr marL="342900" indent="-342900">
              <a:buFontTx/>
              <a:buBlip>
                <a:blip r:embed="rId2"/>
              </a:buBlip>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06452991-B4AF-774F-B9BD-B607EB5B03BA}"/>
              </a:ext>
            </a:extLst>
          </p:cNvPr>
          <p:cNvSpPr>
            <a:spLocks noGrp="1"/>
          </p:cNvSpPr>
          <p:nvPr>
            <p:ph sz="quarter" idx="11"/>
          </p:nvPr>
        </p:nvSpPr>
        <p:spPr>
          <a:xfrm>
            <a:off x="4682110" y="1511300"/>
            <a:ext cx="4013835" cy="4986338"/>
          </a:xfrm>
        </p:spPr>
        <p:txBody>
          <a:bodyPr/>
          <a:lstStyle>
            <a:lvl1pPr marL="342900" indent="-342900">
              <a:buFontTx/>
              <a:buBlip>
                <a:blip r:embed="rId2"/>
              </a:buBlip>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0983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F402A-3621-4D7F-9C7D-974DA5F1D9FC}" type="datetimeFigureOut">
              <a:rPr lang="en-US" smtClean="0"/>
              <a:t>11/19/2019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2A610-7076-49E6-95C5-122BBB62249C}" type="slidenum">
              <a:rPr lang="en-US" smtClean="0"/>
              <a:t>‹#›</a:t>
            </a:fld>
            <a:endParaRPr lang="en-US"/>
          </a:p>
        </p:txBody>
      </p:sp>
    </p:spTree>
    <p:extLst>
      <p:ext uri="{BB962C8B-B14F-4D97-AF65-F5344CB8AC3E}">
        <p14:creationId xmlns:p14="http://schemas.microsoft.com/office/powerpoint/2010/main" val="41887709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justice.gov/sites/default/files/ovw/legacy/2012/08/15/bjs-stalking-rpt.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justice.gov/sites/default/files/ovw/legacy/2012/08/15/bjs-stalking-rpt.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stalkingawareness.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0" y="6221640"/>
            <a:ext cx="9142260" cy="461665"/>
          </a:xfrm>
          <a:prstGeom prst="rect">
            <a:avLst/>
          </a:prstGeom>
          <a:noFill/>
        </p:spPr>
        <p:txBody>
          <a:bodyPr wrap="square" rtlCol="0">
            <a:spAutoFit/>
          </a:bodyPr>
          <a:lstStyle/>
          <a:p>
            <a:pPr algn="ctr"/>
            <a:r>
              <a:rPr lang="en-US" sz="2400" b="1" dirty="0">
                <a:solidFill>
                  <a:schemeClr val="bg1"/>
                </a:solidFill>
              </a:rPr>
              <a:t>www.StalkingAwareness.org</a:t>
            </a:r>
          </a:p>
        </p:txBody>
      </p:sp>
      <p:sp>
        <p:nvSpPr>
          <p:cNvPr id="2" name="Title 1">
            <a:extLst>
              <a:ext uri="{FF2B5EF4-FFF2-40B4-BE49-F238E27FC236}">
                <a16:creationId xmlns:a16="http://schemas.microsoft.com/office/drawing/2014/main" id="{259E227C-3CC1-5B42-A96A-5A3D063F6B93}"/>
              </a:ext>
            </a:extLst>
          </p:cNvPr>
          <p:cNvSpPr>
            <a:spLocks noGrp="1"/>
          </p:cNvSpPr>
          <p:nvPr>
            <p:ph type="ctrTitle"/>
          </p:nvPr>
        </p:nvSpPr>
        <p:spPr/>
        <p:txBody>
          <a:bodyPr/>
          <a:lstStyle/>
          <a:p>
            <a:r>
              <a:rPr lang="en-US"/>
              <a:t>Stalking</a:t>
            </a:r>
            <a:endParaRPr lang="en-US" dirty="0"/>
          </a:p>
        </p:txBody>
      </p:sp>
      <p:sp>
        <p:nvSpPr>
          <p:cNvPr id="6" name="Subtitle 5">
            <a:extLst>
              <a:ext uri="{FF2B5EF4-FFF2-40B4-BE49-F238E27FC236}">
                <a16:creationId xmlns:a16="http://schemas.microsoft.com/office/drawing/2014/main" id="{88F467D5-703C-0044-8C34-30CC867D8DA6}"/>
              </a:ext>
            </a:extLst>
          </p:cNvPr>
          <p:cNvSpPr>
            <a:spLocks noGrp="1"/>
          </p:cNvSpPr>
          <p:nvPr>
            <p:ph type="subTitle" idx="1"/>
          </p:nvPr>
        </p:nvSpPr>
        <p:spPr/>
        <p:txBody>
          <a:bodyPr/>
          <a:lstStyle/>
          <a:p>
            <a:r>
              <a:rPr lang="en-US"/>
              <a:t>Identification and Response</a:t>
            </a:r>
            <a:endParaRPr lang="en-US" dirty="0"/>
          </a:p>
        </p:txBody>
      </p:sp>
    </p:spTree>
    <p:extLst>
      <p:ext uri="{BB962C8B-B14F-4D97-AF65-F5344CB8AC3E}">
        <p14:creationId xmlns:p14="http://schemas.microsoft.com/office/powerpoint/2010/main" val="379789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Definition</a:t>
            </a:r>
            <a:endParaRPr lang="en-US" dirty="0"/>
          </a:p>
        </p:txBody>
      </p:sp>
      <p:sp>
        <p:nvSpPr>
          <p:cNvPr id="7" name="Rectangle 6"/>
          <p:cNvSpPr/>
          <p:nvPr/>
        </p:nvSpPr>
        <p:spPr>
          <a:xfrm>
            <a:off x="778476" y="2427437"/>
            <a:ext cx="7957751" cy="2123658"/>
          </a:xfrm>
          <a:prstGeom prst="rect">
            <a:avLst/>
          </a:prstGeom>
        </p:spPr>
        <p:txBody>
          <a:bodyPr wrap="square">
            <a:spAutoFit/>
          </a:bodyPr>
          <a:lstStyle/>
          <a:p>
            <a:r>
              <a:rPr lang="en-US" sz="4400" dirty="0">
                <a:solidFill>
                  <a:srgbClr val="002D59"/>
                </a:solidFill>
                <a:latin typeface="Brandon Grotesque Medium" panose="020B0603020203060202" pitchFamily="34" charset="0"/>
              </a:rPr>
              <a:t>A </a:t>
            </a:r>
            <a:r>
              <a:rPr lang="en-US" sz="4400" b="1" dirty="0">
                <a:solidFill>
                  <a:srgbClr val="002D59"/>
                </a:solidFill>
                <a:latin typeface="Brandon Grotesque Medium" panose="020B0603020203060202" pitchFamily="34" charset="0"/>
              </a:rPr>
              <a:t>pattern of behavior </a:t>
            </a:r>
            <a:r>
              <a:rPr lang="en-US" sz="4400" dirty="0">
                <a:solidFill>
                  <a:srgbClr val="002D59"/>
                </a:solidFill>
                <a:latin typeface="Brandon Grotesque Medium" panose="020B0603020203060202" pitchFamily="34" charset="0"/>
              </a:rPr>
              <a:t>directed at a </a:t>
            </a:r>
            <a:r>
              <a:rPr lang="en-US" sz="4400" b="1" dirty="0">
                <a:solidFill>
                  <a:srgbClr val="002D59"/>
                </a:solidFill>
                <a:latin typeface="Brandon Grotesque Medium" panose="020B0603020203060202" pitchFamily="34" charset="0"/>
              </a:rPr>
              <a:t>specific person</a:t>
            </a:r>
            <a:r>
              <a:rPr lang="en-US" sz="4400" dirty="0">
                <a:solidFill>
                  <a:srgbClr val="002D59"/>
                </a:solidFill>
                <a:latin typeface="Brandon Grotesque Medium" panose="020B0603020203060202" pitchFamily="34" charset="0"/>
              </a:rPr>
              <a:t> that would cause a </a:t>
            </a:r>
            <a:r>
              <a:rPr lang="en-US" sz="4400" b="1" dirty="0">
                <a:solidFill>
                  <a:srgbClr val="002D59"/>
                </a:solidFill>
                <a:latin typeface="Brandon Grotesque Medium" panose="020B0603020203060202" pitchFamily="34" charset="0"/>
              </a:rPr>
              <a:t>reasonable person</a:t>
            </a:r>
            <a:r>
              <a:rPr lang="en-US" sz="4400" dirty="0">
                <a:solidFill>
                  <a:srgbClr val="002D59"/>
                </a:solidFill>
                <a:latin typeface="Brandon Grotesque Medium" panose="020B0603020203060202" pitchFamily="34" charset="0"/>
              </a:rPr>
              <a:t> to feel </a:t>
            </a:r>
            <a:r>
              <a:rPr lang="en-US" sz="4400" b="1" dirty="0">
                <a:solidFill>
                  <a:srgbClr val="002D59"/>
                </a:solidFill>
                <a:latin typeface="Brandon Grotesque Medium" panose="020B0603020203060202" pitchFamily="34" charset="0"/>
              </a:rPr>
              <a:t>fear</a:t>
            </a:r>
            <a:r>
              <a:rPr lang="en-US" sz="4400" dirty="0">
                <a:solidFill>
                  <a:srgbClr val="002D59"/>
                </a:solidFill>
                <a:latin typeface="Brandon Grotesque Medium" panose="020B0603020203060202" pitchFamily="34" charset="0"/>
              </a:rPr>
              <a:t>.</a:t>
            </a:r>
          </a:p>
        </p:txBody>
      </p:sp>
      <p:sp>
        <p:nvSpPr>
          <p:cNvPr id="8" name="Content Placeholder 2"/>
          <p:cNvSpPr txBox="1">
            <a:spLocks/>
          </p:cNvSpPr>
          <p:nvPr/>
        </p:nvSpPr>
        <p:spPr>
          <a:xfrm>
            <a:off x="794084" y="1459496"/>
            <a:ext cx="6172200" cy="672227"/>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57175" marR="0" lvl="0" indent="-257175" algn="l" defTabSz="514350" rtl="0" eaLnBrk="1" fontAlgn="auto" latinLnBrk="0" hangingPunct="1">
              <a:lnSpc>
                <a:spcPct val="90000"/>
              </a:lnSpc>
              <a:spcBef>
                <a:spcPts val="563"/>
              </a:spcBef>
              <a:spcAft>
                <a:spcPts val="0"/>
              </a:spcAft>
              <a:buClr>
                <a:schemeClr val="tx1"/>
              </a:buClr>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642938" marR="0" lvl="2"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900113" marR="0" lvl="3"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1157288" marR="0" lvl="4"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4800" b="1">
                <a:solidFill>
                  <a:srgbClr val="002D59"/>
                </a:solidFill>
                <a:latin typeface="Brandon Grotesque Regular"/>
              </a:rPr>
              <a:t>Stalking:</a:t>
            </a:r>
            <a:br>
              <a:rPr lang="en-US" sz="4800" b="1">
                <a:solidFill>
                  <a:srgbClr val="002D59"/>
                </a:solidFill>
                <a:latin typeface="Brandon Grotesque Regular"/>
              </a:rPr>
            </a:br>
            <a:endParaRPr lang="en-US" sz="4800" b="1" dirty="0"/>
          </a:p>
        </p:txBody>
      </p:sp>
    </p:spTree>
    <p:extLst>
      <p:ext uri="{BB962C8B-B14F-4D97-AF65-F5344CB8AC3E}">
        <p14:creationId xmlns:p14="http://schemas.microsoft.com/office/powerpoint/2010/main" val="21473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Pattern of Behavior…</a:t>
            </a:r>
            <a:endParaRPr lang="en-US" dirty="0"/>
          </a:p>
        </p:txBody>
      </p:sp>
      <p:sp>
        <p:nvSpPr>
          <p:cNvPr id="3" name="Content Placeholder 2">
            <a:extLst>
              <a:ext uri="{FF2B5EF4-FFF2-40B4-BE49-F238E27FC236}">
                <a16:creationId xmlns:a16="http://schemas.microsoft.com/office/drawing/2014/main" id="{49315A0E-59E6-CE45-8FC4-0D496858DFC2}"/>
              </a:ext>
            </a:extLst>
          </p:cNvPr>
          <p:cNvSpPr>
            <a:spLocks noGrp="1"/>
          </p:cNvSpPr>
          <p:nvPr>
            <p:ph sz="half" idx="1"/>
          </p:nvPr>
        </p:nvSpPr>
        <p:spPr/>
        <p:txBody>
          <a:bodyPr/>
          <a:lstStyle/>
          <a:p>
            <a:r>
              <a:rPr lang="en-US" dirty="0"/>
              <a:t>Not a single incident or “one off” event</a:t>
            </a:r>
          </a:p>
          <a:p>
            <a:r>
              <a:rPr lang="en-US" dirty="0"/>
              <a:t>Called a “course of conduct” in most stalking statutes</a:t>
            </a:r>
          </a:p>
        </p:txBody>
      </p:sp>
      <p:pic>
        <p:nvPicPr>
          <p:cNvPr id="4" name="Content Placeholder 3"/>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r="43302"/>
          <a:stretch/>
        </p:blipFill>
        <p:spPr>
          <a:xfrm>
            <a:off x="6654747" y="2259370"/>
            <a:ext cx="2203420" cy="2590800"/>
          </a:xfrm>
        </p:spPr>
      </p:pic>
      <p:grpSp>
        <p:nvGrpSpPr>
          <p:cNvPr id="28" name="Group 27" descr="Three photos: a cell phone, broken glass and a man with roses"/>
          <p:cNvGrpSpPr/>
          <p:nvPr/>
        </p:nvGrpSpPr>
        <p:grpSpPr>
          <a:xfrm>
            <a:off x="5724168" y="171450"/>
            <a:ext cx="3419039" cy="6161894"/>
            <a:chOff x="5719445" y="2"/>
            <a:chExt cx="3455552" cy="6204968"/>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8822" r="33220" b="1033"/>
            <a:stretch/>
          </p:blipFill>
          <p:spPr>
            <a:xfrm>
              <a:off x="7296376" y="2"/>
              <a:ext cx="1878621" cy="2532853"/>
            </a:xfrm>
            <a:prstGeom prst="rect">
              <a:avLst/>
            </a:prstGeom>
          </p:spPr>
        </p:pic>
        <p:pic>
          <p:nvPicPr>
            <p:cNvPr id="31" name="Picture 30" descr="Man holding roses"/>
            <p:cNvPicPr>
              <a:picLocks noChangeAspect="1"/>
            </p:cNvPicPr>
            <p:nvPr/>
          </p:nvPicPr>
          <p:blipFill rotWithShape="1">
            <a:blip r:embed="rId5" cstate="print">
              <a:extLst>
                <a:ext uri="{28A0092B-C50C-407E-A947-70E740481C1C}">
                  <a14:useLocalDpi xmlns:a14="http://schemas.microsoft.com/office/drawing/2010/main" val="0"/>
                </a:ext>
              </a:extLst>
            </a:blip>
            <a:srcRect l="41351" r="11757"/>
            <a:stretch/>
          </p:blipFill>
          <p:spPr>
            <a:xfrm>
              <a:off x="5719445" y="3406973"/>
              <a:ext cx="1868661" cy="2797997"/>
            </a:xfrm>
            <a:prstGeom prst="rect">
              <a:avLst/>
            </a:prstGeom>
          </p:spPr>
        </p:pic>
      </p:grpSp>
    </p:spTree>
    <p:extLst>
      <p:ext uri="{BB962C8B-B14F-4D97-AF65-F5344CB8AC3E}">
        <p14:creationId xmlns:p14="http://schemas.microsoft.com/office/powerpoint/2010/main" val="184048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51" y="2356296"/>
            <a:ext cx="8515350" cy="1325563"/>
          </a:xfrm>
        </p:spPr>
        <p:txBody>
          <a:bodyPr/>
          <a:lstStyle/>
          <a:p>
            <a:r>
              <a:rPr lang="en-US" dirty="0"/>
              <a:t>…Directed at a Specific Person…</a:t>
            </a:r>
          </a:p>
        </p:txBody>
      </p:sp>
    </p:spTree>
    <p:extLst>
      <p:ext uri="{BB962C8B-B14F-4D97-AF65-F5344CB8AC3E}">
        <p14:creationId xmlns:p14="http://schemas.microsoft.com/office/powerpoint/2010/main" val="32018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5791" y="1949279"/>
            <a:ext cx="9553319" cy="857250"/>
          </a:xfrm>
          <a:prstGeom prst="rect">
            <a:avLst/>
          </a:prstGeom>
        </p:spPr>
        <p:txBody>
          <a:bodyPr vert="horz" wrap="square" lIns="91425" tIns="91425" rIns="91425" bIns="91425" rtl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56" b="0" i="0" u="none" strike="noStrike" cap="none">
                <a:solidFill>
                  <a:schemeClr val="bg1"/>
                </a:solidFill>
                <a:latin typeface="+mj-lt"/>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gn="r"/>
            <a:r>
              <a:rPr lang="en-US" sz="6000" b="1" kern="0" dirty="0">
                <a:solidFill>
                  <a:srgbClr val="002060"/>
                </a:solidFill>
                <a:latin typeface="Brandon grotesque medium"/>
              </a:rPr>
              <a:t>…That would cause a Reasonable Person to Feel Fear</a:t>
            </a:r>
            <a:r>
              <a:rPr lang="en-US" sz="6000" b="1" kern="0" dirty="0">
                <a:solidFill>
                  <a:srgbClr val="002060"/>
                </a:solidFill>
              </a:rPr>
              <a:t>.</a:t>
            </a:r>
          </a:p>
        </p:txBody>
      </p:sp>
    </p:spTree>
    <p:extLst>
      <p:ext uri="{BB962C8B-B14F-4D97-AF65-F5344CB8AC3E}">
        <p14:creationId xmlns:p14="http://schemas.microsoft.com/office/powerpoint/2010/main" val="37184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75478-E56E-9648-B107-CD8D941DAD8E}"/>
              </a:ext>
            </a:extLst>
          </p:cNvPr>
          <p:cNvSpPr>
            <a:spLocks noGrp="1"/>
          </p:cNvSpPr>
          <p:nvPr>
            <p:ph type="title"/>
          </p:nvPr>
        </p:nvSpPr>
        <p:spPr/>
        <p:txBody>
          <a:bodyPr/>
          <a:lstStyle/>
          <a:p>
            <a:r>
              <a:rPr lang="en-US" dirty="0" smtClean="0"/>
              <a:t>What’s so Scary?</a:t>
            </a:r>
            <a:endParaRPr lang="en-US" dirty="0"/>
          </a:p>
        </p:txBody>
      </p:sp>
    </p:spTree>
    <p:extLst>
      <p:ext uri="{BB962C8B-B14F-4D97-AF65-F5344CB8AC3E}">
        <p14:creationId xmlns:p14="http://schemas.microsoft.com/office/powerpoint/2010/main" val="155712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9EC80-040B-2045-B2C6-D656E23E26F8}"/>
              </a:ext>
            </a:extLst>
          </p:cNvPr>
          <p:cNvSpPr>
            <a:spLocks noGrp="1"/>
          </p:cNvSpPr>
          <p:nvPr>
            <p:ph type="title"/>
          </p:nvPr>
        </p:nvSpPr>
        <p:spPr/>
        <p:txBody>
          <a:bodyPr/>
          <a:lstStyle/>
          <a:p>
            <a:r>
              <a:rPr lang="en-US" dirty="0" smtClean="0"/>
              <a:t>Context is Critical</a:t>
            </a:r>
            <a:endParaRPr lang="en-US" dirty="0"/>
          </a:p>
        </p:txBody>
      </p:sp>
      <p:sp>
        <p:nvSpPr>
          <p:cNvPr id="1518594" name="Rectangle 2"/>
          <p:cNvSpPr>
            <a:spLocks noGrp="1"/>
          </p:cNvSpPr>
          <p:nvPr>
            <p:ph idx="1"/>
          </p:nvPr>
        </p:nvSpPr>
        <p:spPr/>
        <p:txBody>
          <a:bodyPr/>
          <a:lstStyle/>
          <a:p>
            <a:r>
              <a:rPr lang="en-US"/>
              <a:t>Something may be frightening to the victim but not to you</a:t>
            </a:r>
          </a:p>
          <a:p>
            <a:r>
              <a:rPr lang="en-US"/>
              <a:t>Stalking behaviors often have specific meanings known only to the victim and the stalker</a:t>
            </a:r>
          </a:p>
          <a:p>
            <a:r>
              <a:rPr lang="en-US"/>
              <a:t>Stalking criminalizes otherwise </a:t>
            </a:r>
            <a:br>
              <a:rPr lang="en-US"/>
            </a:br>
            <a:r>
              <a:rPr lang="en-US"/>
              <a:t>non-criminal behavior</a:t>
            </a:r>
            <a:br>
              <a:rPr lang="en-US"/>
            </a:br>
            <a:endParaRPr lang="en-US" dirty="0"/>
          </a:p>
        </p:txBody>
      </p:sp>
    </p:spTree>
    <p:extLst>
      <p:ext uri="{BB962C8B-B14F-4D97-AF65-F5344CB8AC3E}">
        <p14:creationId xmlns:p14="http://schemas.microsoft.com/office/powerpoint/2010/main" val="558250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What Might Stalkers Say?</a:t>
            </a:r>
            <a:endParaRPr lang="en-US" dirty="0"/>
          </a:p>
        </p:txBody>
      </p:sp>
      <p:sp>
        <p:nvSpPr>
          <p:cNvPr id="9219" name="Content Placeholder 2"/>
          <p:cNvSpPr>
            <a:spLocks noGrp="1"/>
          </p:cNvSpPr>
          <p:nvPr>
            <p:ph idx="1"/>
          </p:nvPr>
        </p:nvSpPr>
        <p:spPr/>
        <p:txBody>
          <a:bodyPr/>
          <a:lstStyle/>
          <a:p>
            <a:r>
              <a:rPr lang="en-US"/>
              <a:t>I love you</a:t>
            </a:r>
          </a:p>
          <a:p>
            <a:r>
              <a:rPr lang="en-US"/>
              <a:t>I miss you</a:t>
            </a:r>
          </a:p>
          <a:p>
            <a:r>
              <a:rPr lang="en-US"/>
              <a:t>Please be with me</a:t>
            </a:r>
          </a:p>
          <a:p>
            <a:r>
              <a:rPr lang="en-US"/>
              <a:t>You b****</a:t>
            </a:r>
          </a:p>
          <a:p>
            <a:r>
              <a:rPr lang="en-US"/>
              <a:t>I hate you</a:t>
            </a:r>
          </a:p>
          <a:p>
            <a:r>
              <a:rPr lang="en-US"/>
              <a:t>I’ll kill you	</a:t>
            </a:r>
            <a:endParaRPr lang="en-US" dirty="0"/>
          </a:p>
        </p:txBody>
      </p:sp>
    </p:spTree>
    <p:extLst>
      <p:ext uri="{BB962C8B-B14F-4D97-AF65-F5344CB8AC3E}">
        <p14:creationId xmlns:p14="http://schemas.microsoft.com/office/powerpoint/2010/main" val="161535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Responses: Is it Fear?</a:t>
            </a:r>
            <a:endParaRPr lang="en-US" dirty="0"/>
          </a:p>
        </p:txBody>
      </p:sp>
      <p:sp>
        <p:nvSpPr>
          <p:cNvPr id="4" name="Content Placeholder 3"/>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0503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normAutofit fontScale="92500" lnSpcReduction="20000"/>
          </a:bodyPr>
          <a:lstStyle/>
          <a:p>
            <a:r>
              <a:rPr lang="en-US" sz="4000" dirty="0" smtClean="0"/>
              <a:t>“Going </a:t>
            </a:r>
            <a:r>
              <a:rPr lang="en-US" sz="4000" dirty="0"/>
              <a:t>to work, attending your kids activities, going out for the evening… these things seem routine. </a:t>
            </a:r>
            <a:endParaRPr lang="en-US" sz="4000" dirty="0" smtClean="0"/>
          </a:p>
          <a:p>
            <a:endParaRPr lang="en-US" sz="4000" dirty="0"/>
          </a:p>
          <a:p>
            <a:r>
              <a:rPr lang="en-US" sz="4000" dirty="0" smtClean="0"/>
              <a:t>For </a:t>
            </a:r>
            <a:r>
              <a:rPr lang="en-US" sz="4000" dirty="0"/>
              <a:t>me, they’re terrifying because I never know what he will do or when he will show up</a:t>
            </a:r>
            <a:r>
              <a:rPr lang="en-US" sz="4000" dirty="0" smtClean="0"/>
              <a:t>.”</a:t>
            </a:r>
          </a:p>
          <a:p>
            <a:endParaRPr lang="en-US" sz="4000" dirty="0"/>
          </a:p>
          <a:p>
            <a:r>
              <a:rPr lang="en-US" sz="4000" dirty="0" smtClean="0"/>
              <a:t>		--Stalking Survivor</a:t>
            </a:r>
            <a:endParaRPr lang="en-US" sz="4000" dirty="0"/>
          </a:p>
        </p:txBody>
      </p:sp>
    </p:spTree>
    <p:extLst>
      <p:ext uri="{BB962C8B-B14F-4D97-AF65-F5344CB8AC3E}">
        <p14:creationId xmlns:p14="http://schemas.microsoft.com/office/powerpoint/2010/main" val="41428258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Identifying a Course of Conduct</a:t>
            </a:r>
            <a:endParaRPr lang="en-US" dirty="0"/>
          </a:p>
        </p:txBody>
      </p:sp>
      <p:sp>
        <p:nvSpPr>
          <p:cNvPr id="3" name="Subtitle 2"/>
          <p:cNvSpPr>
            <a:spLocks noGrp="1"/>
          </p:cNvSpPr>
          <p:nvPr>
            <p:ph type="subTitle" idx="1"/>
          </p:nvPr>
        </p:nvSpPr>
        <p:spPr/>
        <p:txBody>
          <a:bodyPr/>
          <a:lstStyle/>
          <a:p>
            <a:r>
              <a:rPr lang="en-US"/>
              <a:t>Stalking Behaviors</a:t>
            </a:r>
            <a:endParaRPr lang="en-US" dirty="0"/>
          </a:p>
        </p:txBody>
      </p:sp>
    </p:spTree>
    <p:extLst>
      <p:ext uri="{BB962C8B-B14F-4D97-AF65-F5344CB8AC3E}">
        <p14:creationId xmlns:p14="http://schemas.microsoft.com/office/powerpoint/2010/main" val="156472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88" y="1335827"/>
            <a:ext cx="8674170" cy="4351338"/>
          </a:xfrm>
        </p:spPr>
        <p:txBody>
          <a:bodyPr>
            <a:normAutofit/>
          </a:bodyPr>
          <a:lstStyle/>
          <a:p>
            <a:r>
              <a:rPr lang="en-US" sz="3600" dirty="0"/>
              <a:t>“Over and over and over again, for months, his goal was to terrorize me, and my whole family was victimized and fearful as a result…</a:t>
            </a:r>
            <a:br>
              <a:rPr lang="en-US" sz="3600" dirty="0"/>
            </a:br>
            <a:r>
              <a:rPr lang="en-US" sz="3600" dirty="0"/>
              <a:t/>
            </a:r>
            <a:br>
              <a:rPr lang="en-US" sz="3600" dirty="0"/>
            </a:br>
            <a:r>
              <a:rPr lang="en-US" sz="3600" dirty="0"/>
              <a:t>…I had no idea what his next move would be or when – not if – he would return.”</a:t>
            </a:r>
          </a:p>
          <a:p>
            <a:endParaRPr lang="en-US" sz="3600" dirty="0"/>
          </a:p>
          <a:p>
            <a:endParaRPr lang="en-US" sz="3600" dirty="0"/>
          </a:p>
        </p:txBody>
      </p:sp>
      <p:sp>
        <p:nvSpPr>
          <p:cNvPr id="2" name="Title 1"/>
          <p:cNvSpPr>
            <a:spLocks noGrp="1"/>
          </p:cNvSpPr>
          <p:nvPr>
            <p:ph type="title" idx="4294967295"/>
          </p:nvPr>
        </p:nvSpPr>
        <p:spPr>
          <a:xfrm>
            <a:off x="0" y="-109538"/>
            <a:ext cx="9144000" cy="871538"/>
          </a:xfrm>
        </p:spPr>
        <p:txBody>
          <a:bodyPr>
            <a:normAutofit/>
          </a:bodyPr>
          <a:lstStyle/>
          <a:p>
            <a:pPr algn="ctr"/>
            <a:r>
              <a:rPr lang="en-US" sz="3600" dirty="0">
                <a:solidFill>
                  <a:srgbClr val="002060"/>
                </a:solidFill>
                <a:latin typeface="Brandon grotesque bold"/>
              </a:rPr>
              <a:t>Renee Sue O’Neal: Victim Statement</a:t>
            </a:r>
          </a:p>
        </p:txBody>
      </p:sp>
      <p:sp>
        <p:nvSpPr>
          <p:cNvPr id="4" name="Rectangle 3"/>
          <p:cNvSpPr/>
          <p:nvPr/>
        </p:nvSpPr>
        <p:spPr>
          <a:xfrm>
            <a:off x="510988" y="5687165"/>
            <a:ext cx="8445570" cy="276999"/>
          </a:xfrm>
          <a:prstGeom prst="rect">
            <a:avLst/>
          </a:prstGeom>
        </p:spPr>
        <p:txBody>
          <a:bodyPr wrap="square">
            <a:spAutoFit/>
          </a:bodyPr>
          <a:lstStyle/>
          <a:p>
            <a:pPr algn="r"/>
            <a:r>
              <a:rPr lang="en-US" sz="1200" dirty="0" smtClean="0">
                <a:solidFill>
                  <a:srgbClr val="002060"/>
                </a:solidFill>
                <a:latin typeface="Brandon Grotesque Regular"/>
              </a:rPr>
              <a:t>Smith, D. (2018, June 12). ‘He did not give up,’ murder victim said of ex who stalked, terrorized her. </a:t>
            </a:r>
            <a:r>
              <a:rPr lang="en-US" sz="1200" i="1" dirty="0" smtClean="0">
                <a:solidFill>
                  <a:srgbClr val="002060"/>
                </a:solidFill>
                <a:latin typeface="Brandon Grotesque Regular"/>
              </a:rPr>
              <a:t>The Sacramento Bee</a:t>
            </a:r>
            <a:r>
              <a:rPr lang="en-US" sz="1200" dirty="0" smtClean="0">
                <a:solidFill>
                  <a:srgbClr val="002060"/>
                </a:solidFill>
                <a:latin typeface="Brandon Grotesque Regular"/>
              </a:rPr>
              <a:t>.  </a:t>
            </a:r>
            <a:endParaRPr lang="en-US" sz="1200" dirty="0">
              <a:solidFill>
                <a:srgbClr val="002060"/>
              </a:solidFill>
              <a:latin typeface="Brandon Grotesque Regular"/>
            </a:endParaRPr>
          </a:p>
        </p:txBody>
      </p:sp>
    </p:spTree>
    <p:extLst>
      <p:ext uri="{BB962C8B-B14F-4D97-AF65-F5344CB8AC3E}">
        <p14:creationId xmlns:p14="http://schemas.microsoft.com/office/powerpoint/2010/main" val="248055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175846" y="0"/>
            <a:ext cx="8229600" cy="1163781"/>
          </a:xfrm>
        </p:spPr>
        <p:txBody>
          <a:bodyPr>
            <a:normAutofit/>
          </a:bodyPr>
          <a:lstStyle/>
          <a:p>
            <a:r>
              <a:rPr lang="en-US" sz="3600" dirty="0"/>
              <a:t>Identifying Course of Conduct</a:t>
            </a:r>
          </a:p>
        </p:txBody>
      </p:sp>
      <p:sp>
        <p:nvSpPr>
          <p:cNvPr id="56" name="TextBox 55"/>
          <p:cNvSpPr txBox="1"/>
          <p:nvPr/>
        </p:nvSpPr>
        <p:spPr>
          <a:xfrm>
            <a:off x="-335562" y="1321694"/>
            <a:ext cx="2612372" cy="3785652"/>
          </a:xfrm>
          <a:prstGeom prst="rect">
            <a:avLst/>
          </a:prstGeom>
          <a:noFill/>
        </p:spPr>
        <p:txBody>
          <a:bodyPr wrap="square" rtlCol="0">
            <a:spAutoFit/>
          </a:bodyPr>
          <a:lstStyle/>
          <a:p>
            <a:pPr algn="ctr"/>
            <a:r>
              <a:rPr lang="en-US" sz="6000" b="1" dirty="0">
                <a:solidFill>
                  <a:srgbClr val="002959"/>
                </a:solidFill>
                <a:latin typeface="Brandon Grotesque Medium" panose="020B0603020203060202" pitchFamily="34" charset="0"/>
              </a:rPr>
              <a:t>S</a:t>
            </a:r>
            <a:br>
              <a:rPr lang="en-US" sz="6000" b="1" dirty="0">
                <a:solidFill>
                  <a:srgbClr val="002959"/>
                </a:solidFill>
                <a:latin typeface="Brandon Grotesque Medium" panose="020B0603020203060202" pitchFamily="34" charset="0"/>
              </a:rPr>
            </a:br>
            <a:r>
              <a:rPr lang="en-US" sz="6000" b="1" dirty="0">
                <a:solidFill>
                  <a:srgbClr val="002959"/>
                </a:solidFill>
                <a:latin typeface="Brandon Grotesque Medium" panose="020B0603020203060202" pitchFamily="34" charset="0"/>
              </a:rPr>
              <a:t>L</a:t>
            </a:r>
            <a:br>
              <a:rPr lang="en-US" sz="6000" b="1" dirty="0">
                <a:solidFill>
                  <a:srgbClr val="002959"/>
                </a:solidFill>
                <a:latin typeface="Brandon Grotesque Medium" panose="020B0603020203060202" pitchFamily="34" charset="0"/>
              </a:rPr>
            </a:br>
            <a:r>
              <a:rPr lang="en-US" sz="6000" b="1" dirty="0">
                <a:solidFill>
                  <a:srgbClr val="002959"/>
                </a:solidFill>
                <a:latin typeface="Brandon Grotesque Medium" panose="020B0603020203060202" pitchFamily="34" charset="0"/>
              </a:rPr>
              <a:t>I</a:t>
            </a:r>
            <a:br>
              <a:rPr lang="en-US" sz="6000" b="1" dirty="0">
                <a:solidFill>
                  <a:srgbClr val="002959"/>
                </a:solidFill>
                <a:latin typeface="Brandon Grotesque Medium" panose="020B0603020203060202" pitchFamily="34" charset="0"/>
              </a:rPr>
            </a:br>
            <a:r>
              <a:rPr lang="en-US" sz="6000" b="1" dirty="0" err="1">
                <a:solidFill>
                  <a:srgbClr val="002959"/>
                </a:solidFill>
                <a:latin typeface="Brandon Grotesque Medium" panose="020B0603020203060202" pitchFamily="34" charset="0"/>
              </a:rPr>
              <a:t>I</a:t>
            </a:r>
            <a:endParaRPr lang="en-US" sz="6000" b="1" dirty="0">
              <a:solidFill>
                <a:srgbClr val="002959"/>
              </a:solidFill>
              <a:latin typeface="Brandon Grotesque Medium" panose="020B0603020203060202" pitchFamily="34" charset="0"/>
            </a:endParaRPr>
          </a:p>
        </p:txBody>
      </p:sp>
      <p:grpSp>
        <p:nvGrpSpPr>
          <p:cNvPr id="9" name="Group 8"/>
          <p:cNvGrpSpPr/>
          <p:nvPr/>
        </p:nvGrpSpPr>
        <p:grpSpPr>
          <a:xfrm>
            <a:off x="1858128" y="917709"/>
            <a:ext cx="6133105" cy="4846137"/>
            <a:chOff x="1470359" y="616912"/>
            <a:chExt cx="5684755" cy="4399880"/>
          </a:xfrm>
        </p:grpSpPr>
        <p:sp>
          <p:nvSpPr>
            <p:cNvPr id="25" name="Rectangle 24"/>
            <p:cNvSpPr/>
            <p:nvPr/>
          </p:nvSpPr>
          <p:spPr>
            <a:xfrm>
              <a:off x="4312738" y="2881721"/>
              <a:ext cx="2842376" cy="213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p:nvGrpSpPr>
          <p:grpSpPr>
            <a:xfrm>
              <a:off x="1470359" y="616912"/>
              <a:ext cx="5684755" cy="4399880"/>
              <a:chOff x="1470359" y="616912"/>
              <a:chExt cx="5684755" cy="4399880"/>
            </a:xfrm>
          </p:grpSpPr>
          <p:sp>
            <p:nvSpPr>
              <p:cNvPr id="26" name="Rectangle 25"/>
              <p:cNvSpPr/>
              <p:nvPr/>
            </p:nvSpPr>
            <p:spPr>
              <a:xfrm>
                <a:off x="1470360" y="2881723"/>
                <a:ext cx="2842377" cy="2135069"/>
              </a:xfrm>
              <a:prstGeom prst="rect">
                <a:avLst/>
              </a:prstGeom>
              <a:solidFill>
                <a:srgbClr val="032E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p:nvGrpSpPr>
            <p:grpSpPr>
              <a:xfrm>
                <a:off x="1470359" y="616912"/>
                <a:ext cx="5684755" cy="4192326"/>
                <a:chOff x="1470359" y="616912"/>
                <a:chExt cx="5684755" cy="4192326"/>
              </a:xfrm>
            </p:grpSpPr>
            <p:grpSp>
              <p:nvGrpSpPr>
                <p:cNvPr id="42" name="Group 41" descr="Binoculars and the word &quot;surveillance,&quot; a keyboard with the words &quot;life invasion,&quot; a love letter with the word &quot;interference&quot; and a broken window with the word &quot;intimidation&quot;"/>
                <p:cNvGrpSpPr/>
                <p:nvPr/>
              </p:nvGrpSpPr>
              <p:grpSpPr>
                <a:xfrm>
                  <a:off x="1470359" y="733968"/>
                  <a:ext cx="5684755" cy="4075270"/>
                  <a:chOff x="1056795" y="818640"/>
                  <a:chExt cx="6455410" cy="4838148"/>
                </a:xfrm>
              </p:grpSpPr>
              <p:grpSp>
                <p:nvGrpSpPr>
                  <p:cNvPr id="43" name="Group 42"/>
                  <p:cNvGrpSpPr/>
                  <p:nvPr/>
                </p:nvGrpSpPr>
                <p:grpSpPr>
                  <a:xfrm>
                    <a:off x="1056795" y="818640"/>
                    <a:ext cx="6455410" cy="2546859"/>
                    <a:chOff x="680178" y="755123"/>
                    <a:chExt cx="6989267" cy="2672863"/>
                  </a:xfrm>
                </p:grpSpPr>
                <p:sp>
                  <p:nvSpPr>
                    <p:cNvPr id="52" name="Rectangle 51"/>
                    <p:cNvSpPr/>
                    <p:nvPr/>
                  </p:nvSpPr>
                  <p:spPr>
                    <a:xfrm>
                      <a:off x="680178" y="755123"/>
                      <a:ext cx="3487149" cy="267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p:cNvSpPr/>
                    <p:nvPr/>
                  </p:nvSpPr>
                  <p:spPr>
                    <a:xfrm>
                      <a:off x="4174812" y="760583"/>
                      <a:ext cx="3494633" cy="2660154"/>
                    </a:xfrm>
                    <a:prstGeom prst="rect">
                      <a:avLst/>
                    </a:prstGeom>
                    <a:solidFill>
                      <a:srgbClr val="032E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 name="TextBox 47"/>
                  <p:cNvSpPr txBox="1"/>
                  <p:nvPr/>
                </p:nvSpPr>
                <p:spPr>
                  <a:xfrm>
                    <a:off x="1056796" y="2584659"/>
                    <a:ext cx="3227704" cy="597140"/>
                  </a:xfrm>
                  <a:prstGeom prst="rect">
                    <a:avLst/>
                  </a:prstGeom>
                  <a:noFill/>
                </p:spPr>
                <p:txBody>
                  <a:bodyPr wrap="square" rtlCol="0">
                    <a:spAutoFit/>
                  </a:bodyPr>
                  <a:lstStyle/>
                  <a:p>
                    <a:pPr algn="ctr"/>
                    <a:r>
                      <a:rPr lang="en-US" sz="3000" b="1" u="sng" dirty="0">
                        <a:solidFill>
                          <a:srgbClr val="002959"/>
                        </a:solidFill>
                        <a:latin typeface="Brandon Grotesque Medium" panose="020B0603020203060202" pitchFamily="34" charset="0"/>
                      </a:rPr>
                      <a:t>S</a:t>
                    </a:r>
                    <a:r>
                      <a:rPr lang="en-US" sz="3000" b="1" dirty="0">
                        <a:solidFill>
                          <a:srgbClr val="002959"/>
                        </a:solidFill>
                        <a:latin typeface="Brandon Grotesque Medium" panose="020B0603020203060202" pitchFamily="34" charset="0"/>
                      </a:rPr>
                      <a:t>urveillance</a:t>
                    </a:r>
                  </a:p>
                </p:txBody>
              </p:sp>
              <p:sp>
                <p:nvSpPr>
                  <p:cNvPr id="49" name="TextBox 48"/>
                  <p:cNvSpPr txBox="1"/>
                  <p:nvPr/>
                </p:nvSpPr>
                <p:spPr>
                  <a:xfrm>
                    <a:off x="4284499" y="2584658"/>
                    <a:ext cx="3227706" cy="597140"/>
                  </a:xfrm>
                  <a:prstGeom prst="rect">
                    <a:avLst/>
                  </a:prstGeom>
                  <a:noFill/>
                </p:spPr>
                <p:txBody>
                  <a:bodyPr wrap="square" rtlCol="0">
                    <a:spAutoFit/>
                  </a:bodyPr>
                  <a:lstStyle/>
                  <a:p>
                    <a:pPr algn="ctr"/>
                    <a:r>
                      <a:rPr lang="en-US" sz="3000" b="1" u="sng" dirty="0">
                        <a:solidFill>
                          <a:schemeClr val="bg1"/>
                        </a:solidFill>
                        <a:latin typeface="Brandon Grotesque Medium" panose="020B0603020203060202" pitchFamily="34" charset="0"/>
                      </a:rPr>
                      <a:t>L</a:t>
                    </a:r>
                    <a:r>
                      <a:rPr lang="en-US" sz="3000" b="1" dirty="0">
                        <a:solidFill>
                          <a:schemeClr val="bg1"/>
                        </a:solidFill>
                        <a:latin typeface="Brandon Grotesque Medium" panose="020B0603020203060202" pitchFamily="34" charset="0"/>
                      </a:rPr>
                      <a:t>ife Invasion</a:t>
                    </a:r>
                  </a:p>
                </p:txBody>
              </p:sp>
              <p:sp>
                <p:nvSpPr>
                  <p:cNvPr id="50" name="TextBox 49"/>
                  <p:cNvSpPr txBox="1"/>
                  <p:nvPr/>
                </p:nvSpPr>
                <p:spPr>
                  <a:xfrm>
                    <a:off x="4312617" y="5047542"/>
                    <a:ext cx="3082669" cy="597140"/>
                  </a:xfrm>
                  <a:prstGeom prst="rect">
                    <a:avLst/>
                  </a:prstGeom>
                  <a:noFill/>
                </p:spPr>
                <p:txBody>
                  <a:bodyPr wrap="square" rtlCol="0">
                    <a:spAutoFit/>
                  </a:bodyPr>
                  <a:lstStyle/>
                  <a:p>
                    <a:pPr algn="ctr"/>
                    <a:r>
                      <a:rPr lang="en-US" sz="3000" b="1" u="sng" dirty="0">
                        <a:solidFill>
                          <a:srgbClr val="002959"/>
                        </a:solidFill>
                        <a:latin typeface="Brandon Grotesque Medium" panose="020B0603020203060202" pitchFamily="34" charset="0"/>
                      </a:rPr>
                      <a:t>I</a:t>
                    </a:r>
                    <a:r>
                      <a:rPr lang="en-US" sz="3000" b="1" dirty="0">
                        <a:solidFill>
                          <a:srgbClr val="002959"/>
                        </a:solidFill>
                        <a:latin typeface="Brandon Grotesque Medium" panose="020B0603020203060202" pitchFamily="34" charset="0"/>
                      </a:rPr>
                      <a:t>ntimidation</a:t>
                    </a:r>
                  </a:p>
                </p:txBody>
              </p:sp>
              <p:sp>
                <p:nvSpPr>
                  <p:cNvPr id="51" name="TextBox 50"/>
                  <p:cNvSpPr txBox="1"/>
                  <p:nvPr/>
                </p:nvSpPr>
                <p:spPr>
                  <a:xfrm>
                    <a:off x="1091360" y="5059648"/>
                    <a:ext cx="3193141" cy="597140"/>
                  </a:xfrm>
                  <a:prstGeom prst="rect">
                    <a:avLst/>
                  </a:prstGeom>
                  <a:noFill/>
                </p:spPr>
                <p:txBody>
                  <a:bodyPr wrap="square" rtlCol="0">
                    <a:spAutoFit/>
                  </a:bodyPr>
                  <a:lstStyle/>
                  <a:p>
                    <a:pPr algn="ctr"/>
                    <a:r>
                      <a:rPr lang="en-US" sz="3000" b="1" u="sng" dirty="0">
                        <a:solidFill>
                          <a:schemeClr val="bg1"/>
                        </a:solidFill>
                        <a:latin typeface="Brandon Grotesque Medium" panose="020B0603020203060202" pitchFamily="34" charset="0"/>
                      </a:rPr>
                      <a:t>I</a:t>
                    </a:r>
                    <a:r>
                      <a:rPr lang="en-US" sz="3000" b="1" dirty="0">
                        <a:solidFill>
                          <a:schemeClr val="bg1"/>
                        </a:solidFill>
                        <a:latin typeface="Brandon Grotesque Medium" panose="020B0603020203060202" pitchFamily="34" charset="0"/>
                      </a:rPr>
                      <a:t>nterference</a:t>
                    </a:r>
                  </a:p>
                </p:txBody>
              </p:sp>
            </p:grpSp>
            <p:pic>
              <p:nvPicPr>
                <p:cNvPr id="2" name="Picture 1" title="Binocul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1352" flipH="1">
                  <a:off x="2247719" y="616912"/>
                  <a:ext cx="1736534" cy="1788452"/>
                </a:xfrm>
                <a:prstGeom prst="rect">
                  <a:avLst/>
                </a:prstGeom>
              </p:spPr>
            </p:pic>
            <p:pic>
              <p:nvPicPr>
                <p:cNvPr id="3" name="Picture 2" title="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36" y="1025655"/>
                  <a:ext cx="2009771" cy="1130496"/>
                </a:xfrm>
                <a:prstGeom prst="rect">
                  <a:avLst/>
                </a:prstGeom>
              </p:spPr>
            </p:pic>
            <p:pic>
              <p:nvPicPr>
                <p:cNvPr id="4" name="Picture 3" title="Gift"/>
                <p:cNvPicPr>
                  <a:picLocks noChangeAspect="1"/>
                </p:cNvPicPr>
                <p:nvPr/>
              </p:nvPicPr>
              <p:blipFill rotWithShape="1">
                <a:blip r:embed="rId5" cstate="print">
                  <a:extLst>
                    <a:ext uri="{28A0092B-C50C-407E-A947-70E740481C1C}">
                      <a14:useLocalDpi xmlns:a14="http://schemas.microsoft.com/office/drawing/2010/main" val="0"/>
                    </a:ext>
                  </a:extLst>
                </a:blip>
                <a:srcRect l="32466" t="13141" r="27671" b="25932"/>
                <a:stretch/>
              </p:blipFill>
              <p:spPr>
                <a:xfrm>
                  <a:off x="2603573" y="3154614"/>
                  <a:ext cx="778455" cy="834633"/>
                </a:xfrm>
                <a:prstGeom prst="rect">
                  <a:avLst/>
                </a:prstGeom>
              </p:spPr>
            </p:pic>
            <p:pic>
              <p:nvPicPr>
                <p:cNvPr id="6" name="Picture 5" title="Hand punch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123" y="3002416"/>
                  <a:ext cx="1866831" cy="1244554"/>
                </a:xfrm>
                <a:prstGeom prst="rect">
                  <a:avLst/>
                </a:prstGeom>
              </p:spPr>
            </p:pic>
          </p:grpSp>
        </p:grpSp>
      </p:grpSp>
      <p:sp>
        <p:nvSpPr>
          <p:cNvPr id="5" name="Rectangle 4"/>
          <p:cNvSpPr/>
          <p:nvPr/>
        </p:nvSpPr>
        <p:spPr>
          <a:xfrm>
            <a:off x="0" y="6407031"/>
            <a:ext cx="9144000" cy="443198"/>
          </a:xfrm>
          <a:prstGeom prst="rect">
            <a:avLst/>
          </a:prstGeom>
        </p:spPr>
        <p:txBody>
          <a:bodyPr wrap="square">
            <a:spAutoFit/>
          </a:bodyPr>
          <a:lstStyle/>
          <a:p>
            <a:pPr marR="0" lvl="0" algn="r">
              <a:lnSpc>
                <a:spcPct val="95000"/>
              </a:lnSpc>
              <a:spcBef>
                <a:spcPts val="520"/>
              </a:spcBef>
              <a:spcAft>
                <a:spcPts val="0"/>
              </a:spcAft>
            </a:pP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Logan, T.K. &amp; Walker, R. (2017). Stalking: A Multidimensional Framework for Assessment and Safety Planning, </a:t>
            </a:r>
            <a:r>
              <a:rPr lang="en-US" sz="1200" i="1"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Trauma, Violence and Abuse 18</a:t>
            </a: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(2), 200-222.</a:t>
            </a:r>
            <a:endParaRPr lang="en-US" sz="1200" dirty="0">
              <a:solidFill>
                <a:srgbClr val="032E5C"/>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423301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E40AF1-D834-4046-B4E5-1445D1A5FB00}"/>
              </a:ext>
            </a:extLst>
          </p:cNvPr>
          <p:cNvSpPr>
            <a:spLocks noGrp="1"/>
          </p:cNvSpPr>
          <p:nvPr>
            <p:ph type="ctrTitle"/>
          </p:nvPr>
        </p:nvSpPr>
        <p:spPr/>
        <p:txBody>
          <a:bodyPr>
            <a:normAutofit/>
          </a:bodyPr>
          <a:lstStyle/>
          <a:p>
            <a:r>
              <a:rPr lang="en-US" sz="5400" dirty="0"/>
              <a:t>Group Activity</a:t>
            </a:r>
          </a:p>
        </p:txBody>
      </p:sp>
      <p:sp>
        <p:nvSpPr>
          <p:cNvPr id="5" name="Text Placeholder 4"/>
          <p:cNvSpPr>
            <a:spLocks noGrp="1"/>
          </p:cNvSpPr>
          <p:nvPr>
            <p:ph type="subTitle" idx="1"/>
          </p:nvPr>
        </p:nvSpPr>
        <p:spPr/>
        <p:txBody>
          <a:bodyPr>
            <a:normAutofit/>
          </a:bodyPr>
          <a:lstStyle/>
          <a:p>
            <a:r>
              <a:rPr lang="en-US" sz="3600" dirty="0"/>
              <a:t>SLII Brainstorm</a:t>
            </a:r>
          </a:p>
        </p:txBody>
      </p:sp>
    </p:spTree>
    <p:extLst>
      <p:ext uri="{BB962C8B-B14F-4D97-AF65-F5344CB8AC3E}">
        <p14:creationId xmlns:p14="http://schemas.microsoft.com/office/powerpoint/2010/main" val="187473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7385" y="1105616"/>
            <a:ext cx="3634154" cy="540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54000" y="-141503"/>
            <a:ext cx="8261350" cy="1431041"/>
          </a:xfrm>
        </p:spPr>
        <p:txBody>
          <a:bodyPr>
            <a:normAutofit/>
          </a:bodyPr>
          <a:lstStyle/>
          <a:p>
            <a:r>
              <a:rPr lang="en-US" sz="3600" dirty="0"/>
              <a:t>SLII Examples</a:t>
            </a:r>
          </a:p>
        </p:txBody>
      </p:sp>
      <p:sp>
        <p:nvSpPr>
          <p:cNvPr id="3" name="Content Placeholder 2"/>
          <p:cNvSpPr>
            <a:spLocks noGrp="1"/>
          </p:cNvSpPr>
          <p:nvPr>
            <p:ph idx="1"/>
          </p:nvPr>
        </p:nvSpPr>
        <p:spPr>
          <a:xfrm>
            <a:off x="1186741" y="2109831"/>
            <a:ext cx="3522027" cy="4552783"/>
          </a:xfrm>
        </p:spPr>
        <p:txBody>
          <a:bodyPr>
            <a:normAutofit/>
          </a:bodyPr>
          <a:lstStyle/>
          <a:p>
            <a:pPr>
              <a:buFont typeface="Arial" panose="020B0604020202020204" pitchFamily="34" charset="0"/>
              <a:buChar char="•"/>
            </a:pPr>
            <a:r>
              <a:rPr lang="en-US" sz="2800" dirty="0">
                <a:solidFill>
                  <a:srgbClr val="002D59"/>
                </a:solidFill>
              </a:rPr>
              <a:t>Follow</a:t>
            </a:r>
          </a:p>
          <a:p>
            <a:pPr>
              <a:buFont typeface="Arial" panose="020B0604020202020204" pitchFamily="34" charset="0"/>
              <a:buChar char="•"/>
            </a:pPr>
            <a:r>
              <a:rPr lang="en-US" sz="2800" dirty="0">
                <a:solidFill>
                  <a:srgbClr val="002D59"/>
                </a:solidFill>
              </a:rPr>
              <a:t>Watch</a:t>
            </a:r>
          </a:p>
          <a:p>
            <a:pPr>
              <a:buFont typeface="Arial" panose="020B0604020202020204" pitchFamily="34" charset="0"/>
              <a:buChar char="•"/>
            </a:pPr>
            <a:r>
              <a:rPr lang="en-US" sz="2800" dirty="0">
                <a:solidFill>
                  <a:srgbClr val="002D59"/>
                </a:solidFill>
              </a:rPr>
              <a:t>Wait</a:t>
            </a:r>
          </a:p>
          <a:p>
            <a:pPr>
              <a:buFont typeface="Arial" panose="020B0604020202020204" pitchFamily="34" charset="0"/>
              <a:buChar char="•"/>
            </a:pPr>
            <a:r>
              <a:rPr lang="en-US" sz="2800" dirty="0">
                <a:solidFill>
                  <a:srgbClr val="002D59"/>
                </a:solidFill>
              </a:rPr>
              <a:t>Show up</a:t>
            </a:r>
          </a:p>
          <a:p>
            <a:pPr>
              <a:buFont typeface="Arial" panose="020B0604020202020204" pitchFamily="34" charset="0"/>
              <a:buChar char="•"/>
            </a:pPr>
            <a:r>
              <a:rPr lang="en-US" sz="2800" dirty="0">
                <a:solidFill>
                  <a:srgbClr val="002D59"/>
                </a:solidFill>
              </a:rPr>
              <a:t>Tracking software</a:t>
            </a:r>
          </a:p>
          <a:p>
            <a:pPr>
              <a:buFont typeface="Arial" panose="020B0604020202020204" pitchFamily="34" charset="0"/>
              <a:buChar char="•"/>
            </a:pPr>
            <a:r>
              <a:rPr lang="en-US" sz="2800" dirty="0">
                <a:solidFill>
                  <a:srgbClr val="002D59"/>
                </a:solidFill>
              </a:rPr>
              <a:t>Obtain information about victim</a:t>
            </a:r>
          </a:p>
          <a:p>
            <a:pPr>
              <a:buFont typeface="Arial" panose="020B0604020202020204" pitchFamily="34" charset="0"/>
              <a:buChar char="•"/>
            </a:pPr>
            <a:r>
              <a:rPr lang="en-US" sz="2800" dirty="0">
                <a:solidFill>
                  <a:srgbClr val="002D59"/>
                </a:solidFill>
              </a:rPr>
              <a:t>Proxy stalking</a:t>
            </a:r>
          </a:p>
          <a:p>
            <a:endParaRPr lang="en-US" dirty="0"/>
          </a:p>
        </p:txBody>
      </p:sp>
      <p:sp>
        <p:nvSpPr>
          <p:cNvPr id="8" name="TextBox 7"/>
          <p:cNvSpPr txBox="1"/>
          <p:nvPr/>
        </p:nvSpPr>
        <p:spPr>
          <a:xfrm>
            <a:off x="1389510" y="1620985"/>
            <a:ext cx="2627929" cy="553998"/>
          </a:xfrm>
          <a:prstGeom prst="rect">
            <a:avLst/>
          </a:prstGeom>
          <a:noFill/>
        </p:spPr>
        <p:txBody>
          <a:bodyPr wrap="square" rtlCol="0">
            <a:spAutoFit/>
          </a:bodyPr>
          <a:lstStyle/>
          <a:p>
            <a:pPr algn="ctr"/>
            <a:r>
              <a:rPr lang="en-US" sz="3000" b="1" u="sng" dirty="0">
                <a:solidFill>
                  <a:srgbClr val="002959"/>
                </a:solidFill>
                <a:latin typeface="Brandon Grotesque Bold" panose="020B0803020203060202" pitchFamily="34" charset="0"/>
              </a:rPr>
              <a:t>S</a:t>
            </a:r>
            <a:r>
              <a:rPr lang="en-US" sz="3000" b="1" dirty="0">
                <a:solidFill>
                  <a:srgbClr val="002959"/>
                </a:solidFill>
                <a:latin typeface="Brandon Grotesque Bold" panose="020B0803020203060202" pitchFamily="34" charset="0"/>
              </a:rPr>
              <a:t>urveillance</a:t>
            </a:r>
          </a:p>
        </p:txBody>
      </p:sp>
      <p:sp>
        <p:nvSpPr>
          <p:cNvPr id="9" name="Rectangle 8"/>
          <p:cNvSpPr/>
          <p:nvPr/>
        </p:nvSpPr>
        <p:spPr>
          <a:xfrm>
            <a:off x="4581436" y="1105615"/>
            <a:ext cx="3691930" cy="5400691"/>
          </a:xfrm>
          <a:prstGeom prst="rect">
            <a:avLst/>
          </a:prstGeom>
          <a:solidFill>
            <a:srgbClr val="03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1" name="TextBox 10"/>
          <p:cNvSpPr txBox="1"/>
          <p:nvPr/>
        </p:nvSpPr>
        <p:spPr>
          <a:xfrm>
            <a:off x="4602899" y="1620985"/>
            <a:ext cx="3298172" cy="553998"/>
          </a:xfrm>
          <a:prstGeom prst="rect">
            <a:avLst/>
          </a:prstGeom>
          <a:noFill/>
        </p:spPr>
        <p:txBody>
          <a:bodyPr wrap="square" rtlCol="0">
            <a:spAutoFit/>
          </a:bodyPr>
          <a:lstStyle/>
          <a:p>
            <a:pPr algn="ctr"/>
            <a:r>
              <a:rPr lang="en-US" sz="3000" b="1" u="sng" dirty="0">
                <a:solidFill>
                  <a:schemeClr val="bg1"/>
                </a:solidFill>
                <a:latin typeface="Brandon Grotesque Bold" panose="020B0803020203060202" pitchFamily="34" charset="0"/>
              </a:rPr>
              <a:t>L</a:t>
            </a:r>
            <a:r>
              <a:rPr lang="en-US" sz="3000" b="1" dirty="0">
                <a:solidFill>
                  <a:schemeClr val="bg1"/>
                </a:solidFill>
                <a:latin typeface="Brandon Grotesque Bold" panose="020B0803020203060202" pitchFamily="34" charset="0"/>
              </a:rPr>
              <a:t>ife Invasion</a:t>
            </a:r>
          </a:p>
        </p:txBody>
      </p:sp>
      <p:sp>
        <p:nvSpPr>
          <p:cNvPr id="12" name="Rectangle 11"/>
          <p:cNvSpPr/>
          <p:nvPr/>
        </p:nvSpPr>
        <p:spPr>
          <a:xfrm>
            <a:off x="4680568" y="2574288"/>
            <a:ext cx="3348990" cy="3108543"/>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bg1"/>
                </a:solidFill>
                <a:latin typeface="Brandon Grotesque Medium" panose="020B0603020203060202" pitchFamily="34" charset="0"/>
              </a:rPr>
              <a:t>Unwanted contact at home, work, etc.</a:t>
            </a:r>
          </a:p>
          <a:p>
            <a:pPr marL="342900" indent="-342900">
              <a:buFont typeface="Arial" panose="020B0604020202020204" pitchFamily="34" charset="0"/>
              <a:buChar char="•"/>
            </a:pPr>
            <a:r>
              <a:rPr lang="en-US" sz="2800" dirty="0">
                <a:solidFill>
                  <a:schemeClr val="bg1"/>
                </a:solidFill>
                <a:latin typeface="Brandon Grotesque Medium" panose="020B0603020203060202" pitchFamily="34" charset="0"/>
              </a:rPr>
              <a:t>Phone calls</a:t>
            </a:r>
          </a:p>
          <a:p>
            <a:pPr marL="342900" indent="-342900">
              <a:buFont typeface="Arial" panose="020B0604020202020204" pitchFamily="34" charset="0"/>
              <a:buChar char="•"/>
            </a:pPr>
            <a:r>
              <a:rPr lang="en-US" sz="2800" dirty="0">
                <a:solidFill>
                  <a:schemeClr val="bg1"/>
                </a:solidFill>
                <a:latin typeface="Brandon Grotesque Medium" panose="020B0603020203060202" pitchFamily="34" charset="0"/>
              </a:rPr>
              <a:t>Property invasion</a:t>
            </a:r>
          </a:p>
          <a:p>
            <a:pPr marL="342900" indent="-342900">
              <a:buFont typeface="Arial" panose="020B0604020202020204" pitchFamily="34" charset="0"/>
              <a:buChar char="•"/>
            </a:pPr>
            <a:r>
              <a:rPr lang="en-US" sz="2800" dirty="0">
                <a:solidFill>
                  <a:schemeClr val="bg1"/>
                </a:solidFill>
                <a:latin typeface="Brandon Grotesque Medium" panose="020B0603020203060202" pitchFamily="34" charset="0"/>
              </a:rPr>
              <a:t>Public humiliation</a:t>
            </a:r>
          </a:p>
          <a:p>
            <a:pPr marL="342900" indent="-342900">
              <a:buFont typeface="Arial" panose="020B0604020202020204" pitchFamily="34" charset="0"/>
              <a:buChar char="•"/>
            </a:pPr>
            <a:r>
              <a:rPr lang="en-US" sz="2800" dirty="0">
                <a:solidFill>
                  <a:schemeClr val="bg1"/>
                </a:solidFill>
                <a:latin typeface="Brandon Grotesque Medium" panose="020B0603020203060202" pitchFamily="34" charset="0"/>
              </a:rPr>
              <a:t>Harass friends/family</a:t>
            </a:r>
          </a:p>
        </p:txBody>
      </p:sp>
      <p:pic>
        <p:nvPicPr>
          <p:cNvPr id="14" name="Picture 13" title="Binocul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1352" flipH="1">
            <a:off x="2363317" y="744108"/>
            <a:ext cx="1106649" cy="1139735"/>
          </a:xfrm>
          <a:prstGeom prst="rect">
            <a:avLst/>
          </a:prstGeom>
        </p:spPr>
      </p:pic>
      <p:pic>
        <p:nvPicPr>
          <p:cNvPr id="15" name="Picture 14" title="Cell 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282" y="980004"/>
            <a:ext cx="1048517" cy="589791"/>
          </a:xfrm>
          <a:prstGeom prst="rect">
            <a:avLst/>
          </a:prstGeom>
        </p:spPr>
      </p:pic>
    </p:spTree>
    <p:extLst>
      <p:ext uri="{BB962C8B-B14F-4D97-AF65-F5344CB8AC3E}">
        <p14:creationId xmlns:p14="http://schemas.microsoft.com/office/powerpoint/2010/main" val="82563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8308" y="998279"/>
            <a:ext cx="3674070" cy="5644798"/>
          </a:xfrm>
          <a:prstGeom prst="rect">
            <a:avLst/>
          </a:prstGeom>
          <a:solidFill>
            <a:srgbClr val="03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a:xfrm>
            <a:off x="1147485" y="2347753"/>
            <a:ext cx="3465269" cy="4351338"/>
          </a:xfrm>
        </p:spPr>
        <p:txBody>
          <a:bodyPr>
            <a:normAutofit/>
          </a:bodyPr>
          <a:lstStyle/>
          <a:p>
            <a:pPr>
              <a:buClr>
                <a:schemeClr val="bg1"/>
              </a:buClr>
              <a:buFont typeface="Arial" panose="020B0604020202020204" pitchFamily="34" charset="0"/>
              <a:buChar char="•"/>
            </a:pPr>
            <a:r>
              <a:rPr lang="en-US" sz="2800" dirty="0">
                <a:solidFill>
                  <a:schemeClr val="bg1"/>
                </a:solidFill>
              </a:rPr>
              <a:t>Financial and work sabotage</a:t>
            </a:r>
          </a:p>
          <a:p>
            <a:pPr>
              <a:buClr>
                <a:schemeClr val="bg1"/>
              </a:buClr>
              <a:buFont typeface="Arial" panose="020B0604020202020204" pitchFamily="34" charset="0"/>
              <a:buChar char="•"/>
            </a:pPr>
            <a:r>
              <a:rPr lang="en-US" sz="2800" dirty="0">
                <a:solidFill>
                  <a:schemeClr val="bg1"/>
                </a:solidFill>
              </a:rPr>
              <a:t>Ruining reputation</a:t>
            </a:r>
          </a:p>
          <a:p>
            <a:pPr>
              <a:buClr>
                <a:schemeClr val="bg1"/>
              </a:buClr>
              <a:buFont typeface="Arial" panose="020B0604020202020204" pitchFamily="34" charset="0"/>
              <a:buChar char="•"/>
            </a:pPr>
            <a:r>
              <a:rPr lang="en-US" sz="2800" dirty="0">
                <a:solidFill>
                  <a:schemeClr val="bg1"/>
                </a:solidFill>
              </a:rPr>
              <a:t>Custody interference</a:t>
            </a:r>
          </a:p>
          <a:p>
            <a:pPr>
              <a:buClr>
                <a:schemeClr val="bg1"/>
              </a:buClr>
              <a:buFont typeface="Arial" panose="020B0604020202020204" pitchFamily="34" charset="0"/>
              <a:buChar char="•"/>
            </a:pPr>
            <a:r>
              <a:rPr lang="en-US" sz="2800" dirty="0">
                <a:solidFill>
                  <a:schemeClr val="bg1"/>
                </a:solidFill>
              </a:rPr>
              <a:t>Keep from leaving</a:t>
            </a:r>
          </a:p>
          <a:p>
            <a:pPr>
              <a:buClr>
                <a:schemeClr val="bg1"/>
              </a:buClr>
              <a:buFont typeface="Arial" panose="020B0604020202020204" pitchFamily="34" charset="0"/>
              <a:buChar char="•"/>
            </a:pPr>
            <a:r>
              <a:rPr lang="en-US" sz="2800" dirty="0">
                <a:solidFill>
                  <a:schemeClr val="bg1"/>
                </a:solidFill>
              </a:rPr>
              <a:t>Road rage</a:t>
            </a:r>
          </a:p>
          <a:p>
            <a:pPr>
              <a:buClr>
                <a:schemeClr val="bg1"/>
              </a:buClr>
              <a:buFont typeface="Arial" panose="020B0604020202020204" pitchFamily="34" charset="0"/>
              <a:buChar char="•"/>
            </a:pPr>
            <a:r>
              <a:rPr lang="en-US" sz="2800" dirty="0">
                <a:solidFill>
                  <a:schemeClr val="bg1"/>
                </a:solidFill>
              </a:rPr>
              <a:t>Attack family/friends</a:t>
            </a:r>
          </a:p>
          <a:p>
            <a:pPr>
              <a:buClr>
                <a:schemeClr val="bg1"/>
              </a:buClr>
              <a:buFont typeface="Arial" panose="020B0604020202020204" pitchFamily="34" charset="0"/>
              <a:buChar char="•"/>
            </a:pPr>
            <a:r>
              <a:rPr lang="en-US" sz="2800" dirty="0">
                <a:solidFill>
                  <a:schemeClr val="bg1"/>
                </a:solidFill>
              </a:rPr>
              <a:t>Physical/sexual attack</a:t>
            </a:r>
          </a:p>
          <a:p>
            <a:endParaRPr lang="en-US" dirty="0">
              <a:solidFill>
                <a:schemeClr val="bg1"/>
              </a:solidFill>
            </a:endParaRPr>
          </a:p>
        </p:txBody>
      </p:sp>
      <p:sp>
        <p:nvSpPr>
          <p:cNvPr id="8" name="TextBox 7"/>
          <p:cNvSpPr txBox="1"/>
          <p:nvPr/>
        </p:nvSpPr>
        <p:spPr>
          <a:xfrm>
            <a:off x="1375170" y="1641624"/>
            <a:ext cx="2627929" cy="553998"/>
          </a:xfrm>
          <a:prstGeom prst="rect">
            <a:avLst/>
          </a:prstGeom>
          <a:noFill/>
        </p:spPr>
        <p:txBody>
          <a:bodyPr wrap="square" rtlCol="0">
            <a:spAutoFit/>
          </a:bodyPr>
          <a:lstStyle/>
          <a:p>
            <a:pPr algn="ctr"/>
            <a:r>
              <a:rPr lang="en-US" sz="3000" b="1" u="sng" dirty="0">
                <a:solidFill>
                  <a:schemeClr val="bg1"/>
                </a:solidFill>
                <a:latin typeface="Brandon Grotesque Bold" panose="020B0803020203060202" pitchFamily="34" charset="0"/>
              </a:rPr>
              <a:t>I</a:t>
            </a:r>
            <a:r>
              <a:rPr lang="en-US" sz="3000" b="1" dirty="0">
                <a:solidFill>
                  <a:schemeClr val="bg1"/>
                </a:solidFill>
                <a:latin typeface="Brandon Grotesque Bold" panose="020B0803020203060202" pitchFamily="34" charset="0"/>
              </a:rPr>
              <a:t>nterference</a:t>
            </a:r>
          </a:p>
        </p:txBody>
      </p:sp>
      <p:sp>
        <p:nvSpPr>
          <p:cNvPr id="9" name="Rectangle 8"/>
          <p:cNvSpPr/>
          <p:nvPr/>
        </p:nvSpPr>
        <p:spPr>
          <a:xfrm>
            <a:off x="4551053" y="977832"/>
            <a:ext cx="3622793" cy="568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612754" y="1692602"/>
            <a:ext cx="3298172" cy="553998"/>
          </a:xfrm>
          <a:prstGeom prst="rect">
            <a:avLst/>
          </a:prstGeom>
          <a:noFill/>
        </p:spPr>
        <p:txBody>
          <a:bodyPr wrap="square" rtlCol="0">
            <a:spAutoFit/>
          </a:bodyPr>
          <a:lstStyle/>
          <a:p>
            <a:pPr algn="ctr"/>
            <a:r>
              <a:rPr lang="en-US" sz="3000" b="1" u="sng" dirty="0">
                <a:solidFill>
                  <a:srgbClr val="002959"/>
                </a:solidFill>
                <a:latin typeface="Brandon Grotesque Bold" panose="020B0803020203060202" pitchFamily="34" charset="0"/>
              </a:rPr>
              <a:t>I</a:t>
            </a:r>
            <a:r>
              <a:rPr lang="en-US" sz="3000" b="1" dirty="0">
                <a:solidFill>
                  <a:srgbClr val="002959"/>
                </a:solidFill>
                <a:latin typeface="Brandon Grotesque Bold" panose="020B0803020203060202" pitchFamily="34" charset="0"/>
              </a:rPr>
              <a:t>ntimidation</a:t>
            </a:r>
          </a:p>
        </p:txBody>
      </p:sp>
      <p:sp>
        <p:nvSpPr>
          <p:cNvPr id="12" name="Rectangle 11"/>
          <p:cNvSpPr/>
          <p:nvPr/>
        </p:nvSpPr>
        <p:spPr>
          <a:xfrm>
            <a:off x="4549890" y="2286312"/>
            <a:ext cx="3504120" cy="3970318"/>
          </a:xfrm>
          <a:prstGeom prst="rect">
            <a:avLst/>
          </a:prstGeom>
        </p:spPr>
        <p:txBody>
          <a:bodyPr wrap="square">
            <a:spAutoFit/>
          </a:bodyPr>
          <a:lstStyle/>
          <a:p>
            <a:pPr marL="600075" lvl="1" indent="-257175">
              <a:buFont typeface="Arial" panose="020B0604020202020204" pitchFamily="34" charset="0"/>
              <a:buChar char="•"/>
            </a:pPr>
            <a:r>
              <a:rPr lang="en-US" sz="2800" dirty="0">
                <a:solidFill>
                  <a:srgbClr val="002D59"/>
                </a:solidFill>
                <a:latin typeface="Brandon Grotesque Medium" panose="020B0603020203060202" pitchFamily="34" charset="0"/>
              </a:rPr>
              <a:t>Threats</a:t>
            </a:r>
          </a:p>
          <a:p>
            <a:pPr marL="600075" lvl="1" indent="-257175">
              <a:buFont typeface="Arial" panose="020B0604020202020204" pitchFamily="34" charset="0"/>
              <a:buChar char="•"/>
            </a:pPr>
            <a:r>
              <a:rPr lang="en-US" sz="2800" dirty="0">
                <a:solidFill>
                  <a:srgbClr val="002D59"/>
                </a:solidFill>
                <a:latin typeface="Brandon Grotesque Medium" panose="020B0603020203060202" pitchFamily="34" charset="0"/>
              </a:rPr>
              <a:t>Property damage</a:t>
            </a:r>
          </a:p>
          <a:p>
            <a:pPr marL="600075" lvl="1" indent="-257175">
              <a:buFont typeface="Arial" panose="020B0604020202020204" pitchFamily="34" charset="0"/>
              <a:buChar char="•"/>
            </a:pPr>
            <a:r>
              <a:rPr lang="en-US" sz="2800" dirty="0">
                <a:solidFill>
                  <a:srgbClr val="002D59"/>
                </a:solidFill>
                <a:latin typeface="Brandon Grotesque Medium" panose="020B0603020203060202" pitchFamily="34" charset="0"/>
              </a:rPr>
              <a:t>Forced confrontations</a:t>
            </a:r>
          </a:p>
          <a:p>
            <a:pPr marL="600075" lvl="1" indent="-257175">
              <a:buFont typeface="Arial" panose="020B0604020202020204" pitchFamily="34" charset="0"/>
              <a:buChar char="•"/>
            </a:pPr>
            <a:r>
              <a:rPr lang="en-US" sz="2800" dirty="0">
                <a:solidFill>
                  <a:srgbClr val="002D59"/>
                </a:solidFill>
                <a:latin typeface="Brandon Grotesque Medium" panose="020B0603020203060202" pitchFamily="34" charset="0"/>
              </a:rPr>
              <a:t>Threaten or actually harm self</a:t>
            </a:r>
          </a:p>
          <a:p>
            <a:pPr marL="600075" lvl="1" indent="-257175">
              <a:buFont typeface="Arial" panose="020B0604020202020204" pitchFamily="34" charset="0"/>
              <a:buChar char="•"/>
            </a:pPr>
            <a:r>
              <a:rPr lang="en-US" sz="2800" dirty="0">
                <a:solidFill>
                  <a:srgbClr val="002D59"/>
                </a:solidFill>
                <a:latin typeface="Brandon Grotesque Medium" panose="020B0603020203060202" pitchFamily="34" charset="0"/>
              </a:rPr>
              <a:t>Threats to victim about harming others</a:t>
            </a:r>
          </a:p>
        </p:txBody>
      </p:sp>
      <p:pic>
        <p:nvPicPr>
          <p:cNvPr id="13" name="Picture 12" title="Wrapped gift"/>
          <p:cNvPicPr>
            <a:picLocks noChangeAspect="1"/>
          </p:cNvPicPr>
          <p:nvPr/>
        </p:nvPicPr>
        <p:blipFill rotWithShape="1">
          <a:blip r:embed="rId3" cstate="print">
            <a:extLst>
              <a:ext uri="{28A0092B-C50C-407E-A947-70E740481C1C}">
                <a14:useLocalDpi xmlns:a14="http://schemas.microsoft.com/office/drawing/2010/main" val="0"/>
              </a:ext>
            </a:extLst>
          </a:blip>
          <a:srcRect l="32466" t="13141" r="27671" b="25932"/>
          <a:stretch/>
        </p:blipFill>
        <p:spPr>
          <a:xfrm>
            <a:off x="2460937" y="844200"/>
            <a:ext cx="778455" cy="834633"/>
          </a:xfrm>
          <a:prstGeom prst="rect">
            <a:avLst/>
          </a:prstGeom>
        </p:spPr>
      </p:pic>
      <p:pic>
        <p:nvPicPr>
          <p:cNvPr id="15" name="Picture 14" title="Fist punching a w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222" y="827240"/>
            <a:ext cx="1238475" cy="825650"/>
          </a:xfrm>
          <a:prstGeom prst="rect">
            <a:avLst/>
          </a:prstGeom>
        </p:spPr>
      </p:pic>
      <p:sp>
        <p:nvSpPr>
          <p:cNvPr id="14" name="Title 1"/>
          <p:cNvSpPr txBox="1">
            <a:spLocks/>
          </p:cNvSpPr>
          <p:nvPr/>
        </p:nvSpPr>
        <p:spPr>
          <a:xfrm>
            <a:off x="276958"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D5D"/>
                </a:solidFill>
                <a:latin typeface="Brandon grotesque bold"/>
                <a:ea typeface="+mj-ea"/>
                <a:cs typeface="+mj-cs"/>
              </a:defRPr>
            </a:lvl1pPr>
          </a:lstStyle>
          <a:p>
            <a:r>
              <a:rPr lang="en-US" sz="3600" dirty="0"/>
              <a:t>SLII Examples</a:t>
            </a:r>
          </a:p>
          <a:p>
            <a:r>
              <a:rPr lang="en-US" sz="2200" dirty="0"/>
              <a:t>Cont’d</a:t>
            </a:r>
          </a:p>
        </p:txBody>
      </p:sp>
    </p:spTree>
    <p:extLst>
      <p:ext uri="{BB962C8B-B14F-4D97-AF65-F5344CB8AC3E}">
        <p14:creationId xmlns:p14="http://schemas.microsoft.com/office/powerpoint/2010/main" val="3777967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4" name="Rectangle 2"/>
          <p:cNvSpPr>
            <a:spLocks noGrp="1"/>
          </p:cNvSpPr>
          <p:nvPr>
            <p:ph type="title"/>
          </p:nvPr>
        </p:nvSpPr>
        <p:spPr/>
        <p:txBody>
          <a:bodyPr/>
          <a:lstStyle/>
          <a:p>
            <a:r>
              <a:rPr lang="en-US"/>
              <a:t>Stalking Behaviors</a:t>
            </a:r>
            <a:endParaRPr lang="en-US" dirty="0"/>
          </a:p>
        </p:txBody>
      </p:sp>
      <p:graphicFrame>
        <p:nvGraphicFramePr>
          <p:cNvPr id="1561603" name="Object 3"/>
          <p:cNvGraphicFramePr>
            <a:graphicFrameLocks noGrp="1" noChangeAspect="1"/>
          </p:cNvGraphicFramePr>
          <p:nvPr>
            <p:ph idx="4294967295"/>
            <p:extLst>
              <p:ext uri="{D42A27DB-BD31-4B8C-83A1-F6EECF244321}">
                <p14:modId xmlns:p14="http://schemas.microsoft.com/office/powerpoint/2010/main" val="1840131796"/>
              </p:ext>
            </p:extLst>
          </p:nvPr>
        </p:nvGraphicFramePr>
        <p:xfrm>
          <a:off x="0" y="1339712"/>
          <a:ext cx="9144000" cy="3763916"/>
        </p:xfrm>
        <a:graphic>
          <a:graphicData uri="http://schemas.openxmlformats.org/presentationml/2006/ole">
            <mc:AlternateContent xmlns:mc="http://schemas.openxmlformats.org/markup-compatibility/2006">
              <mc:Choice xmlns:v="urn:schemas-microsoft-com:vml" Requires="v">
                <p:oleObj spid="_x0000_s1143" name="Worksheet" r:id="rId4" imgW="11785600" imgH="4502238" progId="Excel.Sheet.8">
                  <p:embed/>
                </p:oleObj>
              </mc:Choice>
              <mc:Fallback>
                <p:oleObj name="Worksheet" r:id="rId4" imgW="11785600" imgH="4502238" progId="Excel.Sheet.8">
                  <p:embed/>
                  <p:pic>
                    <p:nvPicPr>
                      <p:cNvPr id="1561603" name="Object 3"/>
                      <p:cNvPicPr>
                        <a:picLocks noGrp="1" noChangeAspect="1" noChangeArrowheads="1"/>
                      </p:cNvPicPr>
                      <p:nvPr/>
                    </p:nvPicPr>
                    <p:blipFill>
                      <a:blip r:embed="rId5"/>
                      <a:srcRect/>
                      <a:stretch>
                        <a:fillRect/>
                      </a:stretch>
                    </p:blipFill>
                    <p:spPr bwMode="auto">
                      <a:xfrm>
                        <a:off x="0" y="1339712"/>
                        <a:ext cx="9144000" cy="3763916"/>
                      </a:xfrm>
                      <a:prstGeom prst="rect">
                        <a:avLst/>
                      </a:prstGeom>
                      <a:solidFill>
                        <a:schemeClr val="bg1"/>
                      </a:solidFill>
                      <a:ln>
                        <a:solidFill>
                          <a:srgbClr val="002060"/>
                        </a:solidFill>
                      </a:ln>
                      <a:effectLst/>
                      <a:extLst/>
                    </p:spPr>
                  </p:pic>
                </p:oleObj>
              </mc:Fallback>
            </mc:AlternateContent>
          </a:graphicData>
        </a:graphic>
      </p:graphicFrame>
      <p:sp>
        <p:nvSpPr>
          <p:cNvPr id="1561605" name="Text Box 4"/>
          <p:cNvSpPr txBox="1">
            <a:spLocks noChangeArrowheads="1"/>
          </p:cNvSpPr>
          <p:nvPr/>
        </p:nvSpPr>
        <p:spPr bwMode="auto">
          <a:xfrm>
            <a:off x="1219930" y="5146158"/>
            <a:ext cx="7924070" cy="461665"/>
          </a:xfrm>
          <a:prstGeom prst="rect">
            <a:avLst/>
          </a:prstGeom>
          <a:noFill/>
          <a:ln w="9525">
            <a:noFill/>
            <a:miter lim="800000"/>
            <a:headEnd/>
            <a:tailEnd/>
          </a:ln>
        </p:spPr>
        <p:txBody>
          <a:bodyPr wrap="square">
            <a:spAutoFit/>
          </a:bodyPr>
          <a:lstStyle/>
          <a:p>
            <a:pPr lvl="1" algn="r">
              <a:spcBef>
                <a:spcPct val="20000"/>
              </a:spcBef>
              <a:buClr>
                <a:srgbClr val="FEE238"/>
              </a:buClr>
            </a:pPr>
            <a:r>
              <a:rPr lang="en-US" sz="2400" i="1" dirty="0">
                <a:solidFill>
                  <a:prstClr val="black"/>
                </a:solidFill>
              </a:rPr>
              <a:t>Stalking Victimization in the United States</a:t>
            </a:r>
            <a:r>
              <a:rPr lang="en-US" sz="2400" dirty="0">
                <a:solidFill>
                  <a:prstClr val="black"/>
                </a:solidFill>
              </a:rPr>
              <a:t>, BJS (2009)</a:t>
            </a:r>
          </a:p>
        </p:txBody>
      </p:sp>
    </p:spTree>
    <p:extLst>
      <p:ext uri="{BB962C8B-B14F-4D97-AF65-F5344CB8AC3E}">
        <p14:creationId xmlns:p14="http://schemas.microsoft.com/office/powerpoint/2010/main" val="59153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66888"/>
            <a:ext cx="9144000" cy="2274887"/>
          </a:xfrm>
        </p:spPr>
        <p:txBody>
          <a:bodyPr>
            <a:noAutofit/>
          </a:bodyPr>
          <a:lstStyle/>
          <a:p>
            <a:pPr marL="290513" lvl="4" indent="0">
              <a:buNone/>
            </a:pPr>
            <a:r>
              <a:rPr lang="en-US" sz="8000" b="1" dirty="0">
                <a:solidFill>
                  <a:srgbClr val="002959"/>
                </a:solidFill>
                <a:latin typeface="Brandon Grotesque Medium" panose="020B0603020203060202" pitchFamily="34" charset="0"/>
              </a:rPr>
              <a:t>Stalking behaviors often change over time.</a:t>
            </a:r>
            <a:endParaRPr lang="en-US" sz="8000" dirty="0">
              <a:solidFill>
                <a:srgbClr val="002959"/>
              </a:solidFill>
              <a:latin typeface="Brandon Grotesque Medium" panose="020B0603020203060202" pitchFamily="34" charset="0"/>
            </a:endParaRPr>
          </a:p>
        </p:txBody>
      </p:sp>
    </p:spTree>
    <p:extLst>
      <p:ext uri="{BB962C8B-B14F-4D97-AF65-F5344CB8AC3E}">
        <p14:creationId xmlns:p14="http://schemas.microsoft.com/office/powerpoint/2010/main" val="66036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Behaviors</a:t>
            </a:r>
            <a:endParaRPr lang="en-US" dirty="0"/>
          </a:p>
        </p:txBody>
      </p:sp>
      <p:sp>
        <p:nvSpPr>
          <p:cNvPr id="3" name="Content Placeholder 2"/>
          <p:cNvSpPr>
            <a:spLocks noGrp="1"/>
          </p:cNvSpPr>
          <p:nvPr>
            <p:ph idx="1"/>
          </p:nvPr>
        </p:nvSpPr>
        <p:spPr/>
        <p:txBody>
          <a:bodyPr>
            <a:normAutofit/>
          </a:bodyPr>
          <a:lstStyle/>
          <a:p>
            <a:r>
              <a:rPr lang="en-US" sz="3600" dirty="0"/>
              <a:t>78% of stalkers use more than one means of approach</a:t>
            </a:r>
          </a:p>
          <a:p>
            <a:r>
              <a:rPr lang="en-US" sz="3600" dirty="0"/>
              <a:t>66% of stalkers pursue their victim at least once per week</a:t>
            </a:r>
          </a:p>
          <a:p>
            <a:r>
              <a:rPr lang="en-US" sz="3600" dirty="0"/>
              <a:t>20% of stalkers use weapons to threaten or harm </a:t>
            </a:r>
            <a:r>
              <a:rPr lang="en-US" sz="3600" dirty="0" smtClean="0"/>
              <a:t>victims</a:t>
            </a:r>
            <a:endParaRPr lang="en-US" dirty="0"/>
          </a:p>
          <a:p>
            <a:endParaRPr lang="en-US" dirty="0"/>
          </a:p>
        </p:txBody>
      </p:sp>
      <p:sp>
        <p:nvSpPr>
          <p:cNvPr id="4" name="Rectangle 3"/>
          <p:cNvSpPr/>
          <p:nvPr/>
        </p:nvSpPr>
        <p:spPr>
          <a:xfrm>
            <a:off x="470647" y="5134881"/>
            <a:ext cx="7879977" cy="445507"/>
          </a:xfrm>
          <a:prstGeom prst="rect">
            <a:avLst/>
          </a:prstGeom>
        </p:spPr>
        <p:txBody>
          <a:bodyPr wrap="square">
            <a:spAutoFit/>
          </a:bodyPr>
          <a:lstStyle/>
          <a:p>
            <a:pPr marR="0" lvl="0" algn="r">
              <a:lnSpc>
                <a:spcPct val="95000"/>
              </a:lnSpc>
              <a:spcBef>
                <a:spcPts val="520"/>
              </a:spcBef>
              <a:spcAft>
                <a:spcPts val="0"/>
              </a:spcAft>
            </a:pPr>
            <a:r>
              <a:rPr lang="en-US" sz="1200" dirty="0" err="1">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Mohandie</a:t>
            </a:r>
            <a:r>
              <a:rPr lang="en-US" sz="1200" dirty="0">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 K., </a:t>
            </a:r>
            <a:r>
              <a:rPr lang="en-US" sz="1200" dirty="0" err="1">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Meloy</a:t>
            </a:r>
            <a:r>
              <a:rPr lang="en-US" sz="1200" dirty="0">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 J.R., McGowan, M.G., &amp; Williams, J. (2006).  </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The RECON Typology of Stalking: Reliability and Validity Based upon a Large Sample of North American Stalkers</a:t>
            </a:r>
            <a:r>
              <a:rPr lang="en-US" sz="1200" dirty="0">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 </a:t>
            </a:r>
            <a:r>
              <a:rPr lang="en-US" sz="1200" i="1"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Journal of Forensic Sciences, 51</a:t>
            </a:r>
            <a:r>
              <a:rPr lang="en-US" sz="1200" dirty="0">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 (</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1), 147-155. </a:t>
            </a:r>
            <a:endParaRPr lang="en-US" sz="1200" dirty="0">
              <a:solidFill>
                <a:srgbClr val="163259"/>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48593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Prevalence and Perpetrators</a:t>
            </a:r>
          </a:p>
        </p:txBody>
      </p:sp>
      <p:sp>
        <p:nvSpPr>
          <p:cNvPr id="5" name="Subtitle 4">
            <a:extLst>
              <a:ext uri="{FF2B5EF4-FFF2-40B4-BE49-F238E27FC236}">
                <a16:creationId xmlns:a16="http://schemas.microsoft.com/office/drawing/2014/main" id="{B90BD158-B837-864F-A67D-C5197D3B54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886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964B4C0-2B9D-CE4D-AA9F-D727944FD329}"/>
              </a:ext>
            </a:extLst>
          </p:cNvPr>
          <p:cNvGrpSpPr/>
          <p:nvPr/>
        </p:nvGrpSpPr>
        <p:grpSpPr>
          <a:xfrm>
            <a:off x="-765545" y="974120"/>
            <a:ext cx="9854319" cy="3256104"/>
            <a:chOff x="576709" y="974121"/>
            <a:chExt cx="7527161" cy="2757311"/>
          </a:xfrm>
        </p:grpSpPr>
        <p:sp>
          <p:nvSpPr>
            <p:cNvPr id="8" name="Rectangle 7">
              <a:extLst>
                <a:ext uri="{FF2B5EF4-FFF2-40B4-BE49-F238E27FC236}">
                  <a16:creationId xmlns:a16="http://schemas.microsoft.com/office/drawing/2014/main" id="{470E199B-A60F-924B-8069-C96F1F4B6035}"/>
                </a:ext>
              </a:extLst>
            </p:cNvPr>
            <p:cNvSpPr/>
            <p:nvPr/>
          </p:nvSpPr>
          <p:spPr>
            <a:xfrm>
              <a:off x="1245870" y="1087623"/>
              <a:ext cx="6858000" cy="615990"/>
            </a:xfrm>
            <a:prstGeom prst="rect">
              <a:avLst/>
            </a:prstGeom>
            <a:solidFill>
              <a:schemeClr val="bg1">
                <a:lumMod val="50000"/>
              </a:schemeClr>
            </a:solidFill>
            <a:ln>
              <a:solidFill>
                <a:srgbClr val="011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70C0"/>
                </a:solidFill>
              </a:endParaRPr>
            </a:p>
          </p:txBody>
        </p:sp>
        <p:cxnSp>
          <p:nvCxnSpPr>
            <p:cNvPr id="11" name="Straight Connector 10">
              <a:extLst>
                <a:ext uri="{FF2B5EF4-FFF2-40B4-BE49-F238E27FC236}">
                  <a16:creationId xmlns:a16="http://schemas.microsoft.com/office/drawing/2014/main" id="{B57C56D6-9D83-7A43-82E1-88BEFF2D2EEE}"/>
                </a:ext>
              </a:extLst>
            </p:cNvPr>
            <p:cNvCxnSpPr>
              <a:cxnSpLocks/>
            </p:cNvCxnSpPr>
            <p:nvPr/>
          </p:nvCxnSpPr>
          <p:spPr>
            <a:xfrm flipV="1">
              <a:off x="4574336" y="1717784"/>
              <a:ext cx="0" cy="1678246"/>
            </a:xfrm>
            <a:prstGeom prst="line">
              <a:avLst/>
            </a:prstGeom>
            <a:ln w="22225">
              <a:solidFill>
                <a:srgbClr val="3F8A8A"/>
              </a:solidFill>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E69F591E-BE75-5345-806C-5A7345E66557}"/>
                </a:ext>
              </a:extLst>
            </p:cNvPr>
            <p:cNvSpPr/>
            <p:nvPr/>
          </p:nvSpPr>
          <p:spPr>
            <a:xfrm>
              <a:off x="3322515" y="983850"/>
              <a:ext cx="822722" cy="822722"/>
            </a:xfrm>
            <a:prstGeom prst="ellipse">
              <a:avLst/>
            </a:prstGeom>
            <a:solidFill>
              <a:schemeClr val="bg1"/>
            </a:solidFill>
            <a:ln>
              <a:solidFill>
                <a:srgbClr val="01189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9" name="Oval 18">
              <a:extLst>
                <a:ext uri="{FF2B5EF4-FFF2-40B4-BE49-F238E27FC236}">
                  <a16:creationId xmlns:a16="http://schemas.microsoft.com/office/drawing/2014/main" id="{4B45DF79-30F4-744F-BB3A-731ECA1CEA74}"/>
                </a:ext>
              </a:extLst>
            </p:cNvPr>
            <p:cNvSpPr/>
            <p:nvPr/>
          </p:nvSpPr>
          <p:spPr>
            <a:xfrm>
              <a:off x="4853098" y="983850"/>
              <a:ext cx="822722" cy="822722"/>
            </a:xfrm>
            <a:prstGeom prst="ellipse">
              <a:avLst/>
            </a:prstGeom>
            <a:solidFill>
              <a:schemeClr val="bg1"/>
            </a:solidFill>
            <a:ln>
              <a:solidFill>
                <a:srgbClr val="01189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2" name="Text Placeholder 45">
              <a:extLst>
                <a:ext uri="{FF2B5EF4-FFF2-40B4-BE49-F238E27FC236}">
                  <a16:creationId xmlns:a16="http://schemas.microsoft.com/office/drawing/2014/main" id="{26854F33-90E7-6F4E-9A6B-0038CC67F4F9}"/>
                </a:ext>
              </a:extLst>
            </p:cNvPr>
            <p:cNvSpPr txBox="1">
              <a:spLocks/>
            </p:cNvSpPr>
            <p:nvPr/>
          </p:nvSpPr>
          <p:spPr>
            <a:xfrm>
              <a:off x="576709" y="1170533"/>
              <a:ext cx="3416917" cy="621506"/>
            </a:xfrm>
            <a:prstGeom prst="rect">
              <a:avLst/>
            </a:prstGeom>
          </p:spPr>
          <p:txBody>
            <a:bodyPr/>
            <a:lstStyle>
              <a:lvl1pPr marL="274320" indent="-274320" algn="l" rtl="0" eaLnBrk="1" latinLnBrk="0" hangingPunct="1">
                <a:spcBef>
                  <a:spcPct val="20000"/>
                </a:spcBef>
                <a:buClr>
                  <a:schemeClr val="accent1"/>
                </a:buClr>
                <a:buSzPct val="100000"/>
                <a:buFont typeface="Lucida Grande"/>
                <a:buChar char="◉"/>
                <a:defRPr kumimoji="0" sz="4000" kern="1200">
                  <a:solidFill>
                    <a:schemeClr val="tx1"/>
                  </a:solidFill>
                  <a:latin typeface="News Gothic MT"/>
                  <a:ea typeface="+mn-ea"/>
                  <a:cs typeface="+mn-cs"/>
                </a:defRPr>
              </a:lvl1pPr>
              <a:lvl2pPr marL="548640" indent="-274320" algn="l" rtl="0" eaLnBrk="1" latinLnBrk="0" hangingPunct="1">
                <a:spcBef>
                  <a:spcPct val="20000"/>
                </a:spcBef>
                <a:buClr>
                  <a:schemeClr val="accent2"/>
                </a:buClr>
                <a:buSzPct val="85000"/>
                <a:buFont typeface="Lucida Grande"/>
                <a:buChar char="●"/>
                <a:defRPr kumimoji="0" sz="3600" kern="1200">
                  <a:solidFill>
                    <a:schemeClr val="tx2"/>
                  </a:solidFill>
                  <a:latin typeface="News Gothic MT"/>
                  <a:ea typeface="+mn-ea"/>
                  <a:cs typeface="+mn-cs"/>
                </a:defRPr>
              </a:lvl2pPr>
              <a:lvl3pPr marL="822960" indent="-228600" algn="l" rtl="0" eaLnBrk="1" latinLnBrk="0" hangingPunct="1">
                <a:spcBef>
                  <a:spcPct val="20000"/>
                </a:spcBef>
                <a:buClr>
                  <a:schemeClr val="accent3"/>
                </a:buClr>
                <a:buSzPct val="100000"/>
                <a:buFont typeface="Wingdings" charset="2"/>
                <a:buChar char="◉"/>
                <a:defRPr kumimoji="0" sz="3600" kern="1200">
                  <a:solidFill>
                    <a:schemeClr val="tx1"/>
                  </a:solidFill>
                  <a:latin typeface="News Gothic MT"/>
                  <a:ea typeface="+mn-ea"/>
                  <a:cs typeface="+mn-cs"/>
                </a:defRPr>
              </a:lvl3pPr>
              <a:lvl4pPr marL="1097280" indent="-228600" algn="l" rtl="0" eaLnBrk="1" latinLnBrk="0" hangingPunct="1">
                <a:spcBef>
                  <a:spcPct val="20000"/>
                </a:spcBef>
                <a:buClr>
                  <a:schemeClr val="accent4"/>
                </a:buClr>
                <a:buSzPct val="85000"/>
                <a:buFont typeface="Lucida Grande"/>
                <a:buChar char="●"/>
                <a:defRPr kumimoji="0" sz="3600" kern="1200">
                  <a:solidFill>
                    <a:schemeClr val="tx2"/>
                  </a:solidFill>
                  <a:latin typeface="News Gothic MT"/>
                  <a:ea typeface="+mn-ea"/>
                  <a:cs typeface="+mn-cs"/>
                </a:defRPr>
              </a:lvl4pPr>
              <a:lvl5pPr marL="1371600" indent="-228600" algn="l" rtl="0" eaLnBrk="1" latinLnBrk="0" hangingPunct="1">
                <a:spcBef>
                  <a:spcPct val="20000"/>
                </a:spcBef>
                <a:buClr>
                  <a:schemeClr val="accent5"/>
                </a:buClr>
                <a:buSzPct val="100000"/>
                <a:buFont typeface="Lucida Grande"/>
                <a:buChar char="◉"/>
                <a:defRPr kumimoji="0" sz="3200" kern="1200">
                  <a:solidFill>
                    <a:schemeClr val="tx1"/>
                  </a:solidFill>
                  <a:latin typeface="News Gothic M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700" dirty="0">
                  <a:solidFill>
                    <a:schemeClr val="bg1"/>
                  </a:solidFill>
                </a:rPr>
                <a:t>	</a:t>
              </a:r>
              <a:r>
                <a:rPr lang="en-US" sz="2700" b="1" dirty="0">
                  <a:solidFill>
                    <a:schemeClr val="bg1"/>
                  </a:solidFill>
                </a:rPr>
                <a:t>WOMEN</a:t>
              </a:r>
            </a:p>
          </p:txBody>
        </p:sp>
        <p:sp>
          <p:nvSpPr>
            <p:cNvPr id="23" name="Text Placeholder 53">
              <a:extLst>
                <a:ext uri="{FF2B5EF4-FFF2-40B4-BE49-F238E27FC236}">
                  <a16:creationId xmlns:a16="http://schemas.microsoft.com/office/drawing/2014/main" id="{70A3A8D0-6D2F-2C44-8B0F-0515BBF22792}"/>
                </a:ext>
              </a:extLst>
            </p:cNvPr>
            <p:cNvSpPr txBox="1">
              <a:spLocks/>
            </p:cNvSpPr>
            <p:nvPr/>
          </p:nvSpPr>
          <p:spPr>
            <a:xfrm>
              <a:off x="4849614" y="1120151"/>
              <a:ext cx="2845771" cy="621506"/>
            </a:xfrm>
            <a:prstGeom prst="rect">
              <a:avLst/>
            </a:prstGeom>
          </p:spPr>
          <p:txBody>
            <a:bodyPr/>
            <a:lstStyle>
              <a:lvl1pPr marL="274320" indent="-274320" algn="l" rtl="0" eaLnBrk="1" latinLnBrk="0" hangingPunct="1">
                <a:spcBef>
                  <a:spcPct val="20000"/>
                </a:spcBef>
                <a:buClr>
                  <a:schemeClr val="accent1"/>
                </a:buClr>
                <a:buSzPct val="100000"/>
                <a:buFont typeface="Lucida Grande"/>
                <a:buChar char="◉"/>
                <a:defRPr kumimoji="0" sz="4000" kern="1200">
                  <a:solidFill>
                    <a:schemeClr val="tx1"/>
                  </a:solidFill>
                  <a:latin typeface="News Gothic MT"/>
                  <a:ea typeface="+mn-ea"/>
                  <a:cs typeface="+mn-cs"/>
                </a:defRPr>
              </a:lvl1pPr>
              <a:lvl2pPr marL="548640" indent="-274320" algn="l" rtl="0" eaLnBrk="1" latinLnBrk="0" hangingPunct="1">
                <a:spcBef>
                  <a:spcPct val="20000"/>
                </a:spcBef>
                <a:buClr>
                  <a:schemeClr val="accent2"/>
                </a:buClr>
                <a:buSzPct val="85000"/>
                <a:buFont typeface="Lucida Grande"/>
                <a:buChar char="●"/>
                <a:defRPr kumimoji="0" sz="3600" kern="1200">
                  <a:solidFill>
                    <a:schemeClr val="tx2"/>
                  </a:solidFill>
                  <a:latin typeface="News Gothic MT"/>
                  <a:ea typeface="+mn-ea"/>
                  <a:cs typeface="+mn-cs"/>
                </a:defRPr>
              </a:lvl2pPr>
              <a:lvl3pPr marL="822960" indent="-228600" algn="l" rtl="0" eaLnBrk="1" latinLnBrk="0" hangingPunct="1">
                <a:spcBef>
                  <a:spcPct val="20000"/>
                </a:spcBef>
                <a:buClr>
                  <a:schemeClr val="accent3"/>
                </a:buClr>
                <a:buSzPct val="100000"/>
                <a:buFont typeface="Wingdings" charset="2"/>
                <a:buChar char="◉"/>
                <a:defRPr kumimoji="0" sz="3600" kern="1200">
                  <a:solidFill>
                    <a:schemeClr val="tx1"/>
                  </a:solidFill>
                  <a:latin typeface="News Gothic MT"/>
                  <a:ea typeface="+mn-ea"/>
                  <a:cs typeface="+mn-cs"/>
                </a:defRPr>
              </a:lvl3pPr>
              <a:lvl4pPr marL="1097280" indent="-228600" algn="l" rtl="0" eaLnBrk="1" latinLnBrk="0" hangingPunct="1">
                <a:spcBef>
                  <a:spcPct val="20000"/>
                </a:spcBef>
                <a:buClr>
                  <a:schemeClr val="accent4"/>
                </a:buClr>
                <a:buSzPct val="85000"/>
                <a:buFont typeface="Lucida Grande"/>
                <a:buChar char="●"/>
                <a:defRPr kumimoji="0" sz="3600" kern="1200">
                  <a:solidFill>
                    <a:schemeClr val="tx2"/>
                  </a:solidFill>
                  <a:latin typeface="News Gothic MT"/>
                  <a:ea typeface="+mn-ea"/>
                  <a:cs typeface="+mn-cs"/>
                </a:defRPr>
              </a:lvl4pPr>
              <a:lvl5pPr marL="1371600" indent="-228600" algn="l" rtl="0" eaLnBrk="1" latinLnBrk="0" hangingPunct="1">
                <a:spcBef>
                  <a:spcPct val="20000"/>
                </a:spcBef>
                <a:buClr>
                  <a:schemeClr val="accent5"/>
                </a:buClr>
                <a:buSzPct val="100000"/>
                <a:buFont typeface="Lucida Grande"/>
                <a:buChar char="◉"/>
                <a:defRPr kumimoji="0" sz="3200" kern="1200">
                  <a:solidFill>
                    <a:schemeClr val="tx1"/>
                  </a:solidFill>
                  <a:latin typeface="News Gothic M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700" b="1" dirty="0">
                  <a:solidFill>
                    <a:schemeClr val="bg1"/>
                  </a:solidFill>
                </a:rPr>
                <a:t>	MEN	</a:t>
              </a:r>
            </a:p>
          </p:txBody>
        </p:sp>
        <p:pic>
          <p:nvPicPr>
            <p:cNvPr id="3" name="Picture 2">
              <a:extLst>
                <a:ext uri="{FF2B5EF4-FFF2-40B4-BE49-F238E27FC236}">
                  <a16:creationId xmlns:a16="http://schemas.microsoft.com/office/drawing/2014/main" id="{B22F51A5-42EE-B643-9844-9672473B3391}"/>
                </a:ext>
              </a:extLst>
            </p:cNvPr>
            <p:cNvPicPr>
              <a:picLocks noChangeAspect="1"/>
            </p:cNvPicPr>
            <p:nvPr/>
          </p:nvPicPr>
          <p:blipFill>
            <a:blip r:embed="rId3">
              <a:extLst/>
            </a:blip>
            <a:stretch>
              <a:fillRect/>
            </a:stretch>
          </p:blipFill>
          <p:spPr>
            <a:xfrm>
              <a:off x="4941886" y="983850"/>
              <a:ext cx="733934" cy="733934"/>
            </a:xfrm>
            <a:prstGeom prst="rect">
              <a:avLst/>
            </a:prstGeom>
          </p:spPr>
        </p:pic>
        <p:pic>
          <p:nvPicPr>
            <p:cNvPr id="5" name="Picture 4">
              <a:extLst>
                <a:ext uri="{FF2B5EF4-FFF2-40B4-BE49-F238E27FC236}">
                  <a16:creationId xmlns:a16="http://schemas.microsoft.com/office/drawing/2014/main" id="{18AA6AD4-279B-D649-808A-C5C485747184}"/>
                </a:ext>
              </a:extLst>
            </p:cNvPr>
            <p:cNvPicPr>
              <a:picLocks noChangeAspect="1"/>
            </p:cNvPicPr>
            <p:nvPr/>
          </p:nvPicPr>
          <p:blipFill>
            <a:blip r:embed="rId4"/>
            <a:stretch>
              <a:fillRect/>
            </a:stretch>
          </p:blipFill>
          <p:spPr>
            <a:xfrm>
              <a:off x="3323849" y="974121"/>
              <a:ext cx="856604" cy="856604"/>
            </a:xfrm>
            <a:prstGeom prst="rect">
              <a:avLst/>
            </a:prstGeom>
          </p:spPr>
        </p:pic>
        <p:sp>
          <p:nvSpPr>
            <p:cNvPr id="124" name="Round Diagonal Corner Rectangle 123">
              <a:extLst>
                <a:ext uri="{FF2B5EF4-FFF2-40B4-BE49-F238E27FC236}">
                  <a16:creationId xmlns:a16="http://schemas.microsoft.com/office/drawing/2014/main" id="{E06A9CDD-5B36-494C-8E5C-044E03A93764}"/>
                </a:ext>
              </a:extLst>
            </p:cNvPr>
            <p:cNvSpPr/>
            <p:nvPr/>
          </p:nvSpPr>
          <p:spPr>
            <a:xfrm>
              <a:off x="1915016" y="1920266"/>
              <a:ext cx="1949843" cy="1461594"/>
            </a:xfrm>
            <a:prstGeom prst="round2DiagRect">
              <a:avLst/>
            </a:prstGeom>
            <a:solidFill>
              <a:srgbClr val="002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27" name="Round Diagonal Corner Rectangle 126">
              <a:extLst>
                <a:ext uri="{FF2B5EF4-FFF2-40B4-BE49-F238E27FC236}">
                  <a16:creationId xmlns:a16="http://schemas.microsoft.com/office/drawing/2014/main" id="{073C1D40-99D1-7F4B-8499-A2F5BB0EAD73}"/>
                </a:ext>
              </a:extLst>
            </p:cNvPr>
            <p:cNvSpPr/>
            <p:nvPr/>
          </p:nvSpPr>
          <p:spPr>
            <a:xfrm>
              <a:off x="5562278" y="1882863"/>
              <a:ext cx="1949843" cy="1498997"/>
            </a:xfrm>
            <a:prstGeom prst="round2DiagRect">
              <a:avLst/>
            </a:prstGeom>
            <a:solidFill>
              <a:srgbClr val="002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latin typeface="Brandon Grotesque Regular"/>
                </a:rPr>
                <a:t>1 year period: nearly 2 million</a:t>
              </a:r>
            </a:p>
          </p:txBody>
        </p:sp>
        <p:sp>
          <p:nvSpPr>
            <p:cNvPr id="129" name="TextBox 46">
              <a:extLst>
                <a:ext uri="{FF2B5EF4-FFF2-40B4-BE49-F238E27FC236}">
                  <a16:creationId xmlns:a16="http://schemas.microsoft.com/office/drawing/2014/main" id="{563D1D07-000D-7740-A990-5B780A5F40B0}"/>
                </a:ext>
              </a:extLst>
            </p:cNvPr>
            <p:cNvSpPr txBox="1">
              <a:spLocks noChangeArrowheads="1"/>
            </p:cNvSpPr>
            <p:nvPr/>
          </p:nvSpPr>
          <p:spPr bwMode="auto">
            <a:xfrm>
              <a:off x="1956271" y="2161772"/>
              <a:ext cx="183713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chemeClr val="bg1"/>
                  </a:solidFill>
                  <a:latin typeface="Brandon Grotesque Reguular"/>
                </a:rPr>
                <a:t>1 year period: more than 4 million</a:t>
              </a:r>
            </a:p>
          </p:txBody>
        </p:sp>
      </p:grpSp>
      <p:sp>
        <p:nvSpPr>
          <p:cNvPr id="2" name="TextBox 1"/>
          <p:cNvSpPr txBox="1"/>
          <p:nvPr/>
        </p:nvSpPr>
        <p:spPr>
          <a:xfrm>
            <a:off x="-189684" y="3920868"/>
            <a:ext cx="9187819" cy="1323439"/>
          </a:xfrm>
          <a:prstGeom prst="rect">
            <a:avLst/>
          </a:prstGeom>
          <a:noFill/>
        </p:spPr>
        <p:txBody>
          <a:bodyPr wrap="square" rtlCol="0">
            <a:spAutoFit/>
          </a:bodyPr>
          <a:lstStyle/>
          <a:p>
            <a:pPr algn="ctr"/>
            <a:r>
              <a:rPr lang="en-US" sz="4000" b="1" dirty="0">
                <a:solidFill>
                  <a:srgbClr val="002959"/>
                </a:solidFill>
                <a:latin typeface="Brandon Grotesque Bold"/>
              </a:rPr>
              <a:t>6- 7.5 million people are stalked in a one year period in the United States.</a:t>
            </a:r>
          </a:p>
        </p:txBody>
      </p:sp>
      <p:sp>
        <p:nvSpPr>
          <p:cNvPr id="4" name="Title 3"/>
          <p:cNvSpPr>
            <a:spLocks noGrp="1"/>
          </p:cNvSpPr>
          <p:nvPr>
            <p:ph type="title"/>
          </p:nvPr>
        </p:nvSpPr>
        <p:spPr/>
        <p:txBody>
          <a:bodyPr/>
          <a:lstStyle/>
          <a:p>
            <a:r>
              <a:rPr lang="en-US"/>
              <a:t>Prevalence of Stalking</a:t>
            </a:r>
            <a:endParaRPr lang="en-US" dirty="0"/>
          </a:p>
        </p:txBody>
      </p:sp>
      <p:sp>
        <p:nvSpPr>
          <p:cNvPr id="6" name="Rectangle 5"/>
          <p:cNvSpPr/>
          <p:nvPr/>
        </p:nvSpPr>
        <p:spPr>
          <a:xfrm>
            <a:off x="110499" y="5608970"/>
            <a:ext cx="8721727" cy="620939"/>
          </a:xfrm>
          <a:prstGeom prst="rect">
            <a:avLst/>
          </a:prstGeom>
        </p:spPr>
        <p:txBody>
          <a:bodyPr wrap="square">
            <a:spAutoFit/>
          </a:bodyPr>
          <a:lstStyle/>
          <a:p>
            <a:pPr marR="0" lvl="0" algn="r">
              <a:lnSpc>
                <a:spcPct val="95000"/>
              </a:lnSpc>
              <a:spcBef>
                <a:spcPts val="520"/>
              </a:spcBef>
              <a:spcAft>
                <a:spcPts val="0"/>
              </a:spcAft>
            </a:pP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Smith, S.G., Zhang, X., </a:t>
            </a:r>
            <a:r>
              <a:rPr lang="en-US" sz="1200" dirty="0" err="1">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 K.C., Merrick, M.T., Wang, J., </a:t>
            </a:r>
            <a:r>
              <a:rPr lang="en-US" sz="1200" dirty="0" err="1">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Kresnow</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 M., </a:t>
            </a:r>
            <a:r>
              <a:rPr lang="en-US" sz="1200" dirty="0">
                <a:solidFill>
                  <a:srgbClr val="163259"/>
                </a:solidFill>
                <a:latin typeface="Brandon Grotesque Medium" panose="020B0603020203060202" pitchFamily="34" charset="0"/>
                <a:ea typeface="Bookman Old Style" panose="02050604050505020204" pitchFamily="18" charset="0"/>
                <a:cs typeface="Calibri" panose="020F0502020204030204" pitchFamily="34" charset="0"/>
              </a:rPr>
              <a:t>&amp; </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Chen, J. (2018). The National Intimate Partner and Sexual Violence Survey (NISVS): 2015 Data Brief. Atlanta, GA: National Center for Injury Prevention and Control, Centers for Disease Control and Prevention.</a:t>
            </a:r>
            <a:endParaRPr lang="en-US" sz="1200" dirty="0">
              <a:solidFill>
                <a:srgbClr val="163259"/>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5411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id="{957FEA10-CC5C-2E47-8AC6-D1E879789DB9}"/>
              </a:ext>
            </a:extLst>
          </p:cNvPr>
          <p:cNvSpPr/>
          <p:nvPr/>
        </p:nvSpPr>
        <p:spPr>
          <a:xfrm>
            <a:off x="4783092" y="1229631"/>
            <a:ext cx="3860981" cy="3527870"/>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72" name="TextBox 71">
            <a:extLst>
              <a:ext uri="{FF2B5EF4-FFF2-40B4-BE49-F238E27FC236}">
                <a16:creationId xmlns:a16="http://schemas.microsoft.com/office/drawing/2014/main" id="{97255522-131B-F246-A281-613FFA77295F}"/>
              </a:ext>
            </a:extLst>
          </p:cNvPr>
          <p:cNvSpPr txBox="1"/>
          <p:nvPr/>
        </p:nvSpPr>
        <p:spPr>
          <a:xfrm>
            <a:off x="5440567" y="1254609"/>
            <a:ext cx="2648059" cy="1384995"/>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r>
              <a:rPr lang="en-US" dirty="0">
                <a:solidFill>
                  <a:srgbClr val="002959"/>
                </a:solidFill>
                <a:latin typeface="Franklin Gothic Medium" panose="020B0603020102020204" pitchFamily="34" charset="0"/>
              </a:rPr>
              <a:t/>
            </a:r>
            <a:br>
              <a:rPr lang="en-US" dirty="0">
                <a:solidFill>
                  <a:srgbClr val="002959"/>
                </a:solidFill>
                <a:latin typeface="Franklin Gothic Medium" panose="020B0603020102020204" pitchFamily="34" charset="0"/>
              </a:rPr>
            </a:br>
            <a:r>
              <a:rPr lang="en-US" sz="3600" dirty="0">
                <a:solidFill>
                  <a:srgbClr val="002959"/>
                </a:solidFill>
                <a:latin typeface="Franklin Gothic Medium" panose="020B0603020102020204" pitchFamily="34" charset="0"/>
              </a:rPr>
              <a:t>1 in 17</a:t>
            </a:r>
          </a:p>
          <a:p>
            <a:pPr algn="ctr"/>
            <a:r>
              <a:rPr lang="en-US" sz="2400" dirty="0">
                <a:solidFill>
                  <a:srgbClr val="002959"/>
                </a:solidFill>
                <a:latin typeface="Franklin Gothic Medium" panose="020B0603020102020204" pitchFamily="34" charset="0"/>
              </a:rPr>
              <a:t>MEN</a:t>
            </a:r>
          </a:p>
        </p:txBody>
      </p:sp>
      <p:sp>
        <p:nvSpPr>
          <p:cNvPr id="106" name="Rounded Rectangle 105">
            <a:extLst>
              <a:ext uri="{FF2B5EF4-FFF2-40B4-BE49-F238E27FC236}">
                <a16:creationId xmlns:a16="http://schemas.microsoft.com/office/drawing/2014/main" id="{8F433600-474D-E546-9F31-4C3F556DF8F2}"/>
              </a:ext>
            </a:extLst>
          </p:cNvPr>
          <p:cNvSpPr/>
          <p:nvPr/>
        </p:nvSpPr>
        <p:spPr>
          <a:xfrm rot="19115001" flipH="1">
            <a:off x="5908214"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7" name="Rounded Rectangle 106">
            <a:extLst>
              <a:ext uri="{FF2B5EF4-FFF2-40B4-BE49-F238E27FC236}">
                <a16:creationId xmlns:a16="http://schemas.microsoft.com/office/drawing/2014/main" id="{1F95F50D-91B9-B544-8161-93575DBB1DE1}"/>
              </a:ext>
            </a:extLst>
          </p:cNvPr>
          <p:cNvSpPr/>
          <p:nvPr/>
        </p:nvSpPr>
        <p:spPr>
          <a:xfrm rot="2381177" flipH="1">
            <a:off x="6048262"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8" name="Rounded Rectangle 107">
            <a:extLst>
              <a:ext uri="{FF2B5EF4-FFF2-40B4-BE49-F238E27FC236}">
                <a16:creationId xmlns:a16="http://schemas.microsoft.com/office/drawing/2014/main" id="{2AD29776-C154-4E4B-A182-D38A907E2BF4}"/>
              </a:ext>
            </a:extLst>
          </p:cNvPr>
          <p:cNvSpPr/>
          <p:nvPr/>
        </p:nvSpPr>
        <p:spPr>
          <a:xfrm rot="19115001" flipH="1">
            <a:off x="6189059"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9" name="Rounded Rectangle 108">
            <a:extLst>
              <a:ext uri="{FF2B5EF4-FFF2-40B4-BE49-F238E27FC236}">
                <a16:creationId xmlns:a16="http://schemas.microsoft.com/office/drawing/2014/main" id="{A451DCD5-AA35-274A-9C53-CEBCCAE1C1A4}"/>
              </a:ext>
            </a:extLst>
          </p:cNvPr>
          <p:cNvSpPr/>
          <p:nvPr/>
        </p:nvSpPr>
        <p:spPr>
          <a:xfrm rot="2381177" flipH="1">
            <a:off x="6329106"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0" name="Rounded Rectangle 109">
            <a:extLst>
              <a:ext uri="{FF2B5EF4-FFF2-40B4-BE49-F238E27FC236}">
                <a16:creationId xmlns:a16="http://schemas.microsoft.com/office/drawing/2014/main" id="{78C8959D-98D8-6847-B18B-7AD91984D491}"/>
              </a:ext>
            </a:extLst>
          </p:cNvPr>
          <p:cNvSpPr/>
          <p:nvPr/>
        </p:nvSpPr>
        <p:spPr>
          <a:xfrm rot="19115001" flipH="1">
            <a:off x="6498977"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1" name="Rounded Rectangle 110">
            <a:extLst>
              <a:ext uri="{FF2B5EF4-FFF2-40B4-BE49-F238E27FC236}">
                <a16:creationId xmlns:a16="http://schemas.microsoft.com/office/drawing/2014/main" id="{A14D3A0A-6C5D-1649-AF54-EB1589517D17}"/>
              </a:ext>
            </a:extLst>
          </p:cNvPr>
          <p:cNvSpPr/>
          <p:nvPr/>
        </p:nvSpPr>
        <p:spPr>
          <a:xfrm rot="2381177" flipH="1">
            <a:off x="6639025"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4" name="Rounded Rectangle 113">
            <a:extLst>
              <a:ext uri="{FF2B5EF4-FFF2-40B4-BE49-F238E27FC236}">
                <a16:creationId xmlns:a16="http://schemas.microsoft.com/office/drawing/2014/main" id="{2CF42264-3B3C-D542-A583-A947579EDF77}"/>
              </a:ext>
            </a:extLst>
          </p:cNvPr>
          <p:cNvSpPr/>
          <p:nvPr/>
        </p:nvSpPr>
        <p:spPr>
          <a:xfrm rot="19115001" flipH="1">
            <a:off x="6793460"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5" name="Rounded Rectangle 114">
            <a:extLst>
              <a:ext uri="{FF2B5EF4-FFF2-40B4-BE49-F238E27FC236}">
                <a16:creationId xmlns:a16="http://schemas.microsoft.com/office/drawing/2014/main" id="{BF93A293-92DD-A94E-BD1B-4960C984B31F}"/>
              </a:ext>
            </a:extLst>
          </p:cNvPr>
          <p:cNvSpPr/>
          <p:nvPr/>
        </p:nvSpPr>
        <p:spPr>
          <a:xfrm rot="2381177" flipH="1">
            <a:off x="6933507"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nvGrpSpPr>
          <p:cNvPr id="116" name="Group 115">
            <a:extLst>
              <a:ext uri="{FF2B5EF4-FFF2-40B4-BE49-F238E27FC236}">
                <a16:creationId xmlns:a16="http://schemas.microsoft.com/office/drawing/2014/main" id="{48100DE5-FDEC-D041-8D72-15630FE08E0A}"/>
              </a:ext>
            </a:extLst>
          </p:cNvPr>
          <p:cNvGrpSpPr/>
          <p:nvPr/>
        </p:nvGrpSpPr>
        <p:grpSpPr>
          <a:xfrm>
            <a:off x="7103310" y="2778555"/>
            <a:ext cx="237908" cy="401728"/>
            <a:chOff x="5440187" y="1641665"/>
            <a:chExt cx="359332" cy="549771"/>
          </a:xfrm>
          <a:solidFill>
            <a:schemeClr val="bg1"/>
          </a:solidFill>
        </p:grpSpPr>
        <p:sp>
          <p:nvSpPr>
            <p:cNvPr id="179" name="Rounded Rectangle 178">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0" name="Rounded Rectangle 179">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1" name="Rounded Rectangle 180">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2" name="Oval 181">
              <a:extLst>
                <a:ext uri="{FF2B5EF4-FFF2-40B4-BE49-F238E27FC236}">
                  <a16:creationId xmlns:a16="http://schemas.microsoft.com/office/drawing/2014/main" id="{596EB47B-AE28-1944-9CD7-8A7025BFC77C}"/>
                </a:ext>
              </a:extLst>
            </p:cNvPr>
            <p:cNvSpPr/>
            <p:nvPr/>
          </p:nvSpPr>
          <p:spPr>
            <a:xfrm>
              <a:off x="5503808" y="1641665"/>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grpSp>
        <p:nvGrpSpPr>
          <p:cNvPr id="117" name="Group 116">
            <a:extLst>
              <a:ext uri="{FF2B5EF4-FFF2-40B4-BE49-F238E27FC236}">
                <a16:creationId xmlns:a16="http://schemas.microsoft.com/office/drawing/2014/main" id="{4471DADE-66DF-5F41-B46E-E0FE9DFAC439}"/>
              </a:ext>
            </a:extLst>
          </p:cNvPr>
          <p:cNvGrpSpPr/>
          <p:nvPr/>
        </p:nvGrpSpPr>
        <p:grpSpPr>
          <a:xfrm>
            <a:off x="5911279" y="3781823"/>
            <a:ext cx="1689003" cy="401799"/>
            <a:chOff x="942174" y="5404296"/>
            <a:chExt cx="2252004" cy="535732"/>
          </a:xfrm>
          <a:solidFill>
            <a:srgbClr val="011893"/>
          </a:solidFill>
        </p:grpSpPr>
        <p:grpSp>
          <p:nvGrpSpPr>
            <p:cNvPr id="154" name="Group 153">
              <a:extLst>
                <a:ext uri="{FF2B5EF4-FFF2-40B4-BE49-F238E27FC236}">
                  <a16:creationId xmlns:a16="http://schemas.microsoft.com/office/drawing/2014/main" id="{C2D07798-07A1-564F-82F7-7048FBC1704C}"/>
                </a:ext>
              </a:extLst>
            </p:cNvPr>
            <p:cNvGrpSpPr/>
            <p:nvPr/>
          </p:nvGrpSpPr>
          <p:grpSpPr>
            <a:xfrm>
              <a:off x="942174" y="5603598"/>
              <a:ext cx="2252004" cy="336430"/>
              <a:chOff x="942174" y="5603598"/>
              <a:chExt cx="2252004" cy="336430"/>
            </a:xfrm>
            <a:grpFill/>
          </p:grpSpPr>
          <p:sp>
            <p:nvSpPr>
              <p:cNvPr id="161" name="Rounded Rectangle 160">
                <a:extLst>
                  <a:ext uri="{FF2B5EF4-FFF2-40B4-BE49-F238E27FC236}">
                    <a16:creationId xmlns:a16="http://schemas.microsoft.com/office/drawing/2014/main" id="{8D1284E2-6FCF-FB48-A320-F4648E5C25AE}"/>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2" name="Rounded Rectangle 161">
                <a:extLst>
                  <a:ext uri="{FF2B5EF4-FFF2-40B4-BE49-F238E27FC236}">
                    <a16:creationId xmlns:a16="http://schemas.microsoft.com/office/drawing/2014/main" id="{9AE20F41-5EBF-8543-ABF6-4C7CBB52C8DE}"/>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3" name="Rounded Rectangle 162">
                <a:extLst>
                  <a:ext uri="{FF2B5EF4-FFF2-40B4-BE49-F238E27FC236}">
                    <a16:creationId xmlns:a16="http://schemas.microsoft.com/office/drawing/2014/main" id="{2D3D6918-B6EF-CB49-A204-4883106464F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4" name="Rounded Rectangle 163">
                <a:extLst>
                  <a:ext uri="{FF2B5EF4-FFF2-40B4-BE49-F238E27FC236}">
                    <a16:creationId xmlns:a16="http://schemas.microsoft.com/office/drawing/2014/main" id="{C585B132-39C0-AB40-8E0A-29FEF5E33C85}"/>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5" name="Rounded Rectangle 164">
                <a:extLst>
                  <a:ext uri="{FF2B5EF4-FFF2-40B4-BE49-F238E27FC236}">
                    <a16:creationId xmlns:a16="http://schemas.microsoft.com/office/drawing/2014/main" id="{DA3EDA53-B8B8-B94E-A86B-4B91F28D33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6" name="Rounded Rectangle 165">
                <a:extLst>
                  <a:ext uri="{FF2B5EF4-FFF2-40B4-BE49-F238E27FC236}">
                    <a16:creationId xmlns:a16="http://schemas.microsoft.com/office/drawing/2014/main" id="{D8F78785-E168-5349-B5B0-9895D4826765}"/>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7" name="Rounded Rectangle 166">
                <a:extLst>
                  <a:ext uri="{FF2B5EF4-FFF2-40B4-BE49-F238E27FC236}">
                    <a16:creationId xmlns:a16="http://schemas.microsoft.com/office/drawing/2014/main" id="{1101AB56-6813-BD47-99FE-C417D2D20A29}"/>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8" name="Rounded Rectangle 167">
                <a:extLst>
                  <a:ext uri="{FF2B5EF4-FFF2-40B4-BE49-F238E27FC236}">
                    <a16:creationId xmlns:a16="http://schemas.microsoft.com/office/drawing/2014/main" id="{E2F871A3-032D-1F49-85FE-7CEADD5332D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9" name="Rounded Rectangle 168">
                <a:extLst>
                  <a:ext uri="{FF2B5EF4-FFF2-40B4-BE49-F238E27FC236}">
                    <a16:creationId xmlns:a16="http://schemas.microsoft.com/office/drawing/2014/main" id="{466648B7-BE54-A844-BE2D-6ADAD557CB84}"/>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0" name="Rounded Rectangle 169">
                <a:extLst>
                  <a:ext uri="{FF2B5EF4-FFF2-40B4-BE49-F238E27FC236}">
                    <a16:creationId xmlns:a16="http://schemas.microsoft.com/office/drawing/2014/main" id="{ED2F12CC-7FA9-694E-AF91-378960023A68}"/>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1" name="Rounded Rectangle 170">
                <a:extLst>
                  <a:ext uri="{FF2B5EF4-FFF2-40B4-BE49-F238E27FC236}">
                    <a16:creationId xmlns:a16="http://schemas.microsoft.com/office/drawing/2014/main" id="{A639977E-29E8-3040-BB19-2F3BC7FF02C7}"/>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2" name="Rounded Rectangle 171">
                <a:extLst>
                  <a:ext uri="{FF2B5EF4-FFF2-40B4-BE49-F238E27FC236}">
                    <a16:creationId xmlns:a16="http://schemas.microsoft.com/office/drawing/2014/main" id="{4E21A1EE-D88E-B645-9E3A-2B5202FF2556}"/>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3" name="Rounded Rectangle 172">
                <a:extLst>
                  <a:ext uri="{FF2B5EF4-FFF2-40B4-BE49-F238E27FC236}">
                    <a16:creationId xmlns:a16="http://schemas.microsoft.com/office/drawing/2014/main" id="{3348613E-992C-484A-8DF6-856D70C0AF03}"/>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4" name="Rounded Rectangle 173">
                <a:extLst>
                  <a:ext uri="{FF2B5EF4-FFF2-40B4-BE49-F238E27FC236}">
                    <a16:creationId xmlns:a16="http://schemas.microsoft.com/office/drawing/2014/main" id="{A28885C5-06F7-E242-8DF7-11AAB4899927}"/>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5" name="Rounded Rectangle 174">
                <a:extLst>
                  <a:ext uri="{FF2B5EF4-FFF2-40B4-BE49-F238E27FC236}">
                    <a16:creationId xmlns:a16="http://schemas.microsoft.com/office/drawing/2014/main" id="{12628921-99E9-5844-A5AD-BB2A1E72BF69}"/>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6" name="Rounded Rectangle 175">
                <a:extLst>
                  <a:ext uri="{FF2B5EF4-FFF2-40B4-BE49-F238E27FC236}">
                    <a16:creationId xmlns:a16="http://schemas.microsoft.com/office/drawing/2014/main" id="{49F84423-EE1D-304C-8E1A-8143D4CDE44C}"/>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7" name="Rounded Rectangle 176">
                <a:extLst>
                  <a:ext uri="{FF2B5EF4-FFF2-40B4-BE49-F238E27FC236}">
                    <a16:creationId xmlns:a16="http://schemas.microsoft.com/office/drawing/2014/main" id="{7D1CE31C-A32E-1F4D-9446-11F90308F531}"/>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8" name="Rounded Rectangle 177">
                <a:extLst>
                  <a:ext uri="{FF2B5EF4-FFF2-40B4-BE49-F238E27FC236}">
                    <a16:creationId xmlns:a16="http://schemas.microsoft.com/office/drawing/2014/main" id="{398CFE39-460A-3046-9A21-C9BE37542769}"/>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55" name="Oval 154">
              <a:extLst>
                <a:ext uri="{FF2B5EF4-FFF2-40B4-BE49-F238E27FC236}">
                  <a16:creationId xmlns:a16="http://schemas.microsoft.com/office/drawing/2014/main" id="{786E6068-6836-8C44-B416-B117EF9BBCFB}"/>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6" name="Oval 155">
              <a:extLst>
                <a:ext uri="{FF2B5EF4-FFF2-40B4-BE49-F238E27FC236}">
                  <a16:creationId xmlns:a16="http://schemas.microsoft.com/office/drawing/2014/main" id="{D809B22B-59C6-124D-A105-9976F94FD41D}"/>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7" name="Oval 156">
              <a:extLst>
                <a:ext uri="{FF2B5EF4-FFF2-40B4-BE49-F238E27FC236}">
                  <a16:creationId xmlns:a16="http://schemas.microsoft.com/office/drawing/2014/main" id="{050899FB-4063-9D44-9962-7C7EEAD7E323}"/>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8" name="Oval 157">
              <a:extLst>
                <a:ext uri="{FF2B5EF4-FFF2-40B4-BE49-F238E27FC236}">
                  <a16:creationId xmlns:a16="http://schemas.microsoft.com/office/drawing/2014/main" id="{E06DB192-3616-BB4C-BB7A-D0AA460254B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9" name="Oval 158">
              <a:extLst>
                <a:ext uri="{FF2B5EF4-FFF2-40B4-BE49-F238E27FC236}">
                  <a16:creationId xmlns:a16="http://schemas.microsoft.com/office/drawing/2014/main" id="{764264EA-3DD0-4843-AE8D-E9924806AC41}"/>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0" name="Oval 159">
              <a:extLst>
                <a:ext uri="{FF2B5EF4-FFF2-40B4-BE49-F238E27FC236}">
                  <a16:creationId xmlns:a16="http://schemas.microsoft.com/office/drawing/2014/main" id="{F6F37991-FFEF-8240-A52C-3B3579AC5CDA}"/>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18" name="Rounded Rectangle 117">
            <a:extLst>
              <a:ext uri="{FF2B5EF4-FFF2-40B4-BE49-F238E27FC236}">
                <a16:creationId xmlns:a16="http://schemas.microsoft.com/office/drawing/2014/main" id="{BBFF7264-DEDF-A544-BC1C-76D29C13D1A9}"/>
              </a:ext>
            </a:extLst>
          </p:cNvPr>
          <p:cNvSpPr/>
          <p:nvPr/>
        </p:nvSpPr>
        <p:spPr>
          <a:xfrm>
            <a:off x="5970333"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9" name="Oval 118">
            <a:extLst>
              <a:ext uri="{FF2B5EF4-FFF2-40B4-BE49-F238E27FC236}">
                <a16:creationId xmlns:a16="http://schemas.microsoft.com/office/drawing/2014/main" id="{9B79C8D4-B096-1947-84EB-61AAE104D46F}"/>
              </a:ext>
            </a:extLst>
          </p:cNvPr>
          <p:cNvSpPr/>
          <p:nvPr/>
        </p:nvSpPr>
        <p:spPr>
          <a:xfrm>
            <a:off x="5942412"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0" name="Rounded Rectangle 119">
            <a:extLst>
              <a:ext uri="{FF2B5EF4-FFF2-40B4-BE49-F238E27FC236}">
                <a16:creationId xmlns:a16="http://schemas.microsoft.com/office/drawing/2014/main" id="{D317366F-ABA7-104C-8AD0-E6DBDCAB53B5}"/>
              </a:ext>
            </a:extLst>
          </p:cNvPr>
          <p:cNvSpPr/>
          <p:nvPr/>
        </p:nvSpPr>
        <p:spPr>
          <a:xfrm>
            <a:off x="6251177"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1" name="Oval 120">
            <a:extLst>
              <a:ext uri="{FF2B5EF4-FFF2-40B4-BE49-F238E27FC236}">
                <a16:creationId xmlns:a16="http://schemas.microsoft.com/office/drawing/2014/main" id="{6E67AE47-FB36-764B-B91E-EC68DBFF9D9C}"/>
              </a:ext>
            </a:extLst>
          </p:cNvPr>
          <p:cNvSpPr/>
          <p:nvPr/>
        </p:nvSpPr>
        <p:spPr>
          <a:xfrm>
            <a:off x="6223256"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2" name="Rounded Rectangle 121">
            <a:extLst>
              <a:ext uri="{FF2B5EF4-FFF2-40B4-BE49-F238E27FC236}">
                <a16:creationId xmlns:a16="http://schemas.microsoft.com/office/drawing/2014/main" id="{B927E4EF-7362-F54A-9673-CB0FE11E1572}"/>
              </a:ext>
            </a:extLst>
          </p:cNvPr>
          <p:cNvSpPr/>
          <p:nvPr/>
        </p:nvSpPr>
        <p:spPr>
          <a:xfrm>
            <a:off x="6561096"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3" name="Oval 122">
            <a:extLst>
              <a:ext uri="{FF2B5EF4-FFF2-40B4-BE49-F238E27FC236}">
                <a16:creationId xmlns:a16="http://schemas.microsoft.com/office/drawing/2014/main" id="{06CD5F8A-C244-D147-A499-C0391C1D90BA}"/>
              </a:ext>
            </a:extLst>
          </p:cNvPr>
          <p:cNvSpPr/>
          <p:nvPr/>
        </p:nvSpPr>
        <p:spPr>
          <a:xfrm>
            <a:off x="6533175"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4" name="Rounded Rectangle 123">
            <a:extLst>
              <a:ext uri="{FF2B5EF4-FFF2-40B4-BE49-F238E27FC236}">
                <a16:creationId xmlns:a16="http://schemas.microsoft.com/office/drawing/2014/main" id="{70AC7653-A6C5-5948-AABA-545FAAD27E0A}"/>
              </a:ext>
            </a:extLst>
          </p:cNvPr>
          <p:cNvSpPr/>
          <p:nvPr/>
        </p:nvSpPr>
        <p:spPr>
          <a:xfrm>
            <a:off x="6855578"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5" name="Oval 124">
            <a:extLst>
              <a:ext uri="{FF2B5EF4-FFF2-40B4-BE49-F238E27FC236}">
                <a16:creationId xmlns:a16="http://schemas.microsoft.com/office/drawing/2014/main" id="{28495CF0-ABBA-0947-9AF6-84F0EACB0B5F}"/>
              </a:ext>
            </a:extLst>
          </p:cNvPr>
          <p:cNvSpPr/>
          <p:nvPr/>
        </p:nvSpPr>
        <p:spPr>
          <a:xfrm>
            <a:off x="6827657"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nvGrpSpPr>
          <p:cNvPr id="128" name="Group 127">
            <a:extLst>
              <a:ext uri="{FF2B5EF4-FFF2-40B4-BE49-F238E27FC236}">
                <a16:creationId xmlns:a16="http://schemas.microsoft.com/office/drawing/2014/main" id="{08D933E4-DE73-5642-B0BE-3F3F030E9D4A}"/>
              </a:ext>
            </a:extLst>
          </p:cNvPr>
          <p:cNvGrpSpPr/>
          <p:nvPr/>
        </p:nvGrpSpPr>
        <p:grpSpPr>
          <a:xfrm>
            <a:off x="5909318" y="3274992"/>
            <a:ext cx="1689003" cy="401799"/>
            <a:chOff x="942174" y="5404296"/>
            <a:chExt cx="2252004" cy="535732"/>
          </a:xfrm>
          <a:solidFill>
            <a:srgbClr val="011893"/>
          </a:solidFill>
        </p:grpSpPr>
        <p:grpSp>
          <p:nvGrpSpPr>
            <p:cNvPr id="129" name="Group 128">
              <a:extLst>
                <a:ext uri="{FF2B5EF4-FFF2-40B4-BE49-F238E27FC236}">
                  <a16:creationId xmlns:a16="http://schemas.microsoft.com/office/drawing/2014/main" id="{54D75E95-9B9A-7D4C-84B9-BAF446562009}"/>
                </a:ext>
              </a:extLst>
            </p:cNvPr>
            <p:cNvGrpSpPr/>
            <p:nvPr/>
          </p:nvGrpSpPr>
          <p:grpSpPr>
            <a:xfrm>
              <a:off x="942174" y="5603598"/>
              <a:ext cx="2252004" cy="336430"/>
              <a:chOff x="942174" y="5603598"/>
              <a:chExt cx="2252004" cy="336430"/>
            </a:xfrm>
            <a:grpFill/>
          </p:grpSpPr>
          <p:sp>
            <p:nvSpPr>
              <p:cNvPr id="136" name="Rounded Rectangle 135">
                <a:extLst>
                  <a:ext uri="{FF2B5EF4-FFF2-40B4-BE49-F238E27FC236}">
                    <a16:creationId xmlns:a16="http://schemas.microsoft.com/office/drawing/2014/main" id="{4169D5C2-41F6-2D49-BF04-560B799A1482}"/>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7" name="Rounded Rectangle 136">
                <a:extLst>
                  <a:ext uri="{FF2B5EF4-FFF2-40B4-BE49-F238E27FC236}">
                    <a16:creationId xmlns:a16="http://schemas.microsoft.com/office/drawing/2014/main" id="{7A94AB7D-7C83-B644-BC43-F58282DC9606}"/>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8" name="Rounded Rectangle 137">
                <a:extLst>
                  <a:ext uri="{FF2B5EF4-FFF2-40B4-BE49-F238E27FC236}">
                    <a16:creationId xmlns:a16="http://schemas.microsoft.com/office/drawing/2014/main" id="{0F55B799-F940-404E-A7F6-28788E9350A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9" name="Rounded Rectangle 138">
                <a:extLst>
                  <a:ext uri="{FF2B5EF4-FFF2-40B4-BE49-F238E27FC236}">
                    <a16:creationId xmlns:a16="http://schemas.microsoft.com/office/drawing/2014/main" id="{89591E37-5A1B-1E42-951A-4237311B8994}"/>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0" name="Rounded Rectangle 139">
                <a:extLst>
                  <a:ext uri="{FF2B5EF4-FFF2-40B4-BE49-F238E27FC236}">
                    <a16:creationId xmlns:a16="http://schemas.microsoft.com/office/drawing/2014/main" id="{9170FE79-FE2A-7646-8015-7D88E39B55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1" name="Rounded Rectangle 140">
                <a:extLst>
                  <a:ext uri="{FF2B5EF4-FFF2-40B4-BE49-F238E27FC236}">
                    <a16:creationId xmlns:a16="http://schemas.microsoft.com/office/drawing/2014/main" id="{9E645334-E9DB-B346-BB5A-305F47F707B4}"/>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2" name="Rounded Rectangle 141">
                <a:extLst>
                  <a:ext uri="{FF2B5EF4-FFF2-40B4-BE49-F238E27FC236}">
                    <a16:creationId xmlns:a16="http://schemas.microsoft.com/office/drawing/2014/main" id="{79602B6A-7D62-594A-9A13-633FC4B70B65}"/>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3" name="Rounded Rectangle 142">
                <a:extLst>
                  <a:ext uri="{FF2B5EF4-FFF2-40B4-BE49-F238E27FC236}">
                    <a16:creationId xmlns:a16="http://schemas.microsoft.com/office/drawing/2014/main" id="{C2FDEA0F-BC2A-9C4C-83E8-89742BB10A4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4" name="Rounded Rectangle 143">
                <a:extLst>
                  <a:ext uri="{FF2B5EF4-FFF2-40B4-BE49-F238E27FC236}">
                    <a16:creationId xmlns:a16="http://schemas.microsoft.com/office/drawing/2014/main" id="{E6A83435-F1CF-BE4B-9B11-94213568DD02}"/>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5" name="Rounded Rectangle 144">
                <a:extLst>
                  <a:ext uri="{FF2B5EF4-FFF2-40B4-BE49-F238E27FC236}">
                    <a16:creationId xmlns:a16="http://schemas.microsoft.com/office/drawing/2014/main" id="{6DE19E11-57AE-C34A-B24A-57153DECFD06}"/>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6" name="Rounded Rectangle 145">
                <a:extLst>
                  <a:ext uri="{FF2B5EF4-FFF2-40B4-BE49-F238E27FC236}">
                    <a16:creationId xmlns:a16="http://schemas.microsoft.com/office/drawing/2014/main" id="{BCC15AA9-0E47-8A4A-BC1B-CB1BF27E8C50}"/>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7" name="Rounded Rectangle 146">
                <a:extLst>
                  <a:ext uri="{FF2B5EF4-FFF2-40B4-BE49-F238E27FC236}">
                    <a16:creationId xmlns:a16="http://schemas.microsoft.com/office/drawing/2014/main" id="{77E2A147-ECA4-FE4E-98BE-310CE919803E}"/>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8" name="Rounded Rectangle 147">
                <a:extLst>
                  <a:ext uri="{FF2B5EF4-FFF2-40B4-BE49-F238E27FC236}">
                    <a16:creationId xmlns:a16="http://schemas.microsoft.com/office/drawing/2014/main" id="{F38497A5-F710-034E-A621-9A46562C941E}"/>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9" name="Rounded Rectangle 148">
                <a:extLst>
                  <a:ext uri="{FF2B5EF4-FFF2-40B4-BE49-F238E27FC236}">
                    <a16:creationId xmlns:a16="http://schemas.microsoft.com/office/drawing/2014/main" id="{C81F113F-E4F5-5249-B148-823C23749602}"/>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0" name="Rounded Rectangle 149">
                <a:extLst>
                  <a:ext uri="{FF2B5EF4-FFF2-40B4-BE49-F238E27FC236}">
                    <a16:creationId xmlns:a16="http://schemas.microsoft.com/office/drawing/2014/main" id="{87A61E97-DC76-D74E-B2DE-DC1F3D766305}"/>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1" name="Rounded Rectangle 150">
                <a:extLst>
                  <a:ext uri="{FF2B5EF4-FFF2-40B4-BE49-F238E27FC236}">
                    <a16:creationId xmlns:a16="http://schemas.microsoft.com/office/drawing/2014/main" id="{3A6A8B63-1ABB-864D-B2F9-D16EE608A9BE}"/>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2" name="Rounded Rectangle 151">
                <a:extLst>
                  <a:ext uri="{FF2B5EF4-FFF2-40B4-BE49-F238E27FC236}">
                    <a16:creationId xmlns:a16="http://schemas.microsoft.com/office/drawing/2014/main" id="{1CAE2074-29A1-604B-8605-BAAD56775678}"/>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3" name="Rounded Rectangle 152">
                <a:extLst>
                  <a:ext uri="{FF2B5EF4-FFF2-40B4-BE49-F238E27FC236}">
                    <a16:creationId xmlns:a16="http://schemas.microsoft.com/office/drawing/2014/main" id="{A9F2E6DD-6EFE-9946-B46E-AFB8D459B048}"/>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30" name="Oval 129">
              <a:extLst>
                <a:ext uri="{FF2B5EF4-FFF2-40B4-BE49-F238E27FC236}">
                  <a16:creationId xmlns:a16="http://schemas.microsoft.com/office/drawing/2014/main" id="{E8812487-A321-4F44-8B8F-55C2023B2614}"/>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1" name="Oval 130">
              <a:extLst>
                <a:ext uri="{FF2B5EF4-FFF2-40B4-BE49-F238E27FC236}">
                  <a16:creationId xmlns:a16="http://schemas.microsoft.com/office/drawing/2014/main" id="{5C8AC621-6D4F-1D4B-83FF-DDD8FA201315}"/>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2" name="Oval 131">
              <a:extLst>
                <a:ext uri="{FF2B5EF4-FFF2-40B4-BE49-F238E27FC236}">
                  <a16:creationId xmlns:a16="http://schemas.microsoft.com/office/drawing/2014/main" id="{BBBE7EF5-D3E0-6A48-999E-77132FB4AF27}"/>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3" name="Oval 132">
              <a:extLst>
                <a:ext uri="{FF2B5EF4-FFF2-40B4-BE49-F238E27FC236}">
                  <a16:creationId xmlns:a16="http://schemas.microsoft.com/office/drawing/2014/main" id="{CD05679C-E128-E244-93E5-D66834E31DF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4" name="Oval 133">
              <a:extLst>
                <a:ext uri="{FF2B5EF4-FFF2-40B4-BE49-F238E27FC236}">
                  <a16:creationId xmlns:a16="http://schemas.microsoft.com/office/drawing/2014/main" id="{CE654567-AD1D-DB4B-AD34-FA52E087FC85}"/>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5" name="Oval 134">
              <a:extLst>
                <a:ext uri="{FF2B5EF4-FFF2-40B4-BE49-F238E27FC236}">
                  <a16:creationId xmlns:a16="http://schemas.microsoft.com/office/drawing/2014/main" id="{F75A58F3-FEF1-FA4C-AFE9-8A75476C8010}"/>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96" name="Rounded Rectangle 195">
            <a:extLst>
              <a:ext uri="{FF2B5EF4-FFF2-40B4-BE49-F238E27FC236}">
                <a16:creationId xmlns:a16="http://schemas.microsoft.com/office/drawing/2014/main" id="{48F421A5-E95D-ED42-835F-27F9C08514AB}"/>
              </a:ext>
            </a:extLst>
          </p:cNvPr>
          <p:cNvSpPr/>
          <p:nvPr/>
        </p:nvSpPr>
        <p:spPr>
          <a:xfrm>
            <a:off x="1875430" y="1203412"/>
            <a:ext cx="2626142" cy="75622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grpSp>
        <p:nvGrpSpPr>
          <p:cNvPr id="199" name="Group 198">
            <a:extLst>
              <a:ext uri="{FF2B5EF4-FFF2-40B4-BE49-F238E27FC236}">
                <a16:creationId xmlns:a16="http://schemas.microsoft.com/office/drawing/2014/main" id="{0606FE47-D007-2549-8C87-5E8098F46917}"/>
              </a:ext>
            </a:extLst>
          </p:cNvPr>
          <p:cNvGrpSpPr/>
          <p:nvPr/>
        </p:nvGrpSpPr>
        <p:grpSpPr>
          <a:xfrm>
            <a:off x="538620" y="1163785"/>
            <a:ext cx="3949430" cy="3593716"/>
            <a:chOff x="872198" y="1803430"/>
            <a:chExt cx="3814102" cy="3835400"/>
          </a:xfrm>
        </p:grpSpPr>
        <p:sp>
          <p:nvSpPr>
            <p:cNvPr id="200" name="Rounded Rectangle 199">
              <a:extLst>
                <a:ext uri="{FF2B5EF4-FFF2-40B4-BE49-F238E27FC236}">
                  <a16:creationId xmlns:a16="http://schemas.microsoft.com/office/drawing/2014/main" id="{E18CBC43-195C-2F40-B617-DF0ED2B36B2A}"/>
                </a:ext>
              </a:extLst>
            </p:cNvPr>
            <p:cNvSpPr/>
            <p:nvPr/>
          </p:nvSpPr>
          <p:spPr>
            <a:xfrm>
              <a:off x="872198" y="1803430"/>
              <a:ext cx="3814102" cy="3835400"/>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2" name="TextBox 201">
              <a:extLst>
                <a:ext uri="{FF2B5EF4-FFF2-40B4-BE49-F238E27FC236}">
                  <a16:creationId xmlns:a16="http://schemas.microsoft.com/office/drawing/2014/main" id="{313DC5A1-34A8-6B42-919F-3266F34ADBB5}"/>
                </a:ext>
              </a:extLst>
            </p:cNvPr>
            <p:cNvSpPr txBox="1"/>
            <p:nvPr/>
          </p:nvSpPr>
          <p:spPr>
            <a:xfrm>
              <a:off x="969817" y="1943101"/>
              <a:ext cx="3530745" cy="1478138"/>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r>
                <a:rPr lang="en-US" dirty="0">
                  <a:solidFill>
                    <a:srgbClr val="002959"/>
                  </a:solidFill>
                  <a:latin typeface="Franklin Gothic Medium" panose="020B0603020102020204" pitchFamily="34" charset="0"/>
                </a:rPr>
                <a:t/>
              </a:r>
              <a:br>
                <a:rPr lang="en-US" dirty="0">
                  <a:solidFill>
                    <a:srgbClr val="002959"/>
                  </a:solidFill>
                  <a:latin typeface="Franklin Gothic Medium" panose="020B0603020102020204" pitchFamily="34" charset="0"/>
                </a:rPr>
              </a:br>
              <a:r>
                <a:rPr lang="en-US" sz="3600" dirty="0">
                  <a:solidFill>
                    <a:srgbClr val="002959"/>
                  </a:solidFill>
                  <a:latin typeface="Franklin Gothic Medium" panose="020B0603020102020204" pitchFamily="34" charset="0"/>
                </a:rPr>
                <a:t>1 in 6 </a:t>
              </a:r>
            </a:p>
            <a:p>
              <a:pPr algn="ctr"/>
              <a:r>
                <a:rPr lang="en-US" sz="2400" dirty="0">
                  <a:solidFill>
                    <a:srgbClr val="002959"/>
                  </a:solidFill>
                  <a:latin typeface="Franklin Gothic Medium" panose="020B0603020102020204" pitchFamily="34" charset="0"/>
                </a:rPr>
                <a:t>WOMEN</a:t>
              </a:r>
            </a:p>
          </p:txBody>
        </p:sp>
        <p:grpSp>
          <p:nvGrpSpPr>
            <p:cNvPr id="203" name="Group 202">
              <a:extLst>
                <a:ext uri="{FF2B5EF4-FFF2-40B4-BE49-F238E27FC236}">
                  <a16:creationId xmlns:a16="http://schemas.microsoft.com/office/drawing/2014/main" id="{246953FE-6ED4-AA45-BF85-6D13F0B44BD9}"/>
                </a:ext>
              </a:extLst>
            </p:cNvPr>
            <p:cNvGrpSpPr/>
            <p:nvPr/>
          </p:nvGrpSpPr>
          <p:grpSpPr>
            <a:xfrm>
              <a:off x="1554126" y="3977631"/>
              <a:ext cx="2549302" cy="521558"/>
              <a:chOff x="5433017" y="3775296"/>
              <a:chExt cx="2549302" cy="521558"/>
            </a:xfrm>
          </p:grpSpPr>
          <p:grpSp>
            <p:nvGrpSpPr>
              <p:cNvPr id="204" name="Group 203">
                <a:extLst>
                  <a:ext uri="{FF2B5EF4-FFF2-40B4-BE49-F238E27FC236}">
                    <a16:creationId xmlns:a16="http://schemas.microsoft.com/office/drawing/2014/main" id="{C6BC508C-6F6E-4645-8488-D34D96557820}"/>
                  </a:ext>
                </a:extLst>
              </p:cNvPr>
              <p:cNvGrpSpPr/>
              <p:nvPr/>
            </p:nvGrpSpPr>
            <p:grpSpPr>
              <a:xfrm>
                <a:off x="7633479" y="3981822"/>
                <a:ext cx="348840" cy="57856"/>
                <a:chOff x="5440187" y="1874561"/>
                <a:chExt cx="359332" cy="59191"/>
              </a:xfrm>
              <a:solidFill>
                <a:srgbClr val="FFFF00"/>
              </a:solidFill>
            </p:grpSpPr>
            <p:sp>
              <p:nvSpPr>
                <p:cNvPr id="230" name="Rounded Rectangle 229">
                  <a:extLst>
                    <a:ext uri="{FF2B5EF4-FFF2-40B4-BE49-F238E27FC236}">
                      <a16:creationId xmlns:a16="http://schemas.microsoft.com/office/drawing/2014/main" id="{D7E85747-3E64-F64D-AD2A-1009843DC489}"/>
                    </a:ext>
                  </a:extLst>
                </p:cNvPr>
                <p:cNvSpPr/>
                <p:nvPr/>
              </p:nvSpPr>
              <p:spPr>
                <a:xfrm rot="19115001" flipH="1">
                  <a:off x="5440187" y="1887715"/>
                  <a:ext cx="144463" cy="460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231" name="Rounded Rectangle 230">
                  <a:extLst>
                    <a:ext uri="{FF2B5EF4-FFF2-40B4-BE49-F238E27FC236}">
                      <a16:creationId xmlns:a16="http://schemas.microsoft.com/office/drawing/2014/main" id="{593B2F2B-7B5C-BC45-AB84-23ABD80AB755}"/>
                    </a:ext>
                  </a:extLst>
                </p:cNvPr>
                <p:cNvSpPr/>
                <p:nvPr/>
              </p:nvSpPr>
              <p:spPr>
                <a:xfrm rot="2381177" flipH="1">
                  <a:off x="5655056" y="1874561"/>
                  <a:ext cx="144463" cy="476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grpSp>
            <p:nvGrpSpPr>
              <p:cNvPr id="205" name="Group 204">
                <a:extLst>
                  <a:ext uri="{FF2B5EF4-FFF2-40B4-BE49-F238E27FC236}">
                    <a16:creationId xmlns:a16="http://schemas.microsoft.com/office/drawing/2014/main" id="{865FA88F-F743-1343-974B-3F751451D71E}"/>
                  </a:ext>
                </a:extLst>
              </p:cNvPr>
              <p:cNvGrpSpPr/>
              <p:nvPr/>
            </p:nvGrpSpPr>
            <p:grpSpPr>
              <a:xfrm>
                <a:off x="5433017" y="3775296"/>
                <a:ext cx="1768255" cy="521558"/>
                <a:chOff x="5433017" y="3775296"/>
                <a:chExt cx="1768255" cy="521558"/>
              </a:xfrm>
              <a:solidFill>
                <a:srgbClr val="011893"/>
              </a:solidFill>
            </p:grpSpPr>
            <p:sp>
              <p:nvSpPr>
                <p:cNvPr id="206" name="Oval 205">
                  <a:extLst>
                    <a:ext uri="{FF2B5EF4-FFF2-40B4-BE49-F238E27FC236}">
                      <a16:creationId xmlns:a16="http://schemas.microsoft.com/office/drawing/2014/main" id="{7F531BCB-6F95-C34B-99AF-F22755626586}"/>
                    </a:ext>
                  </a:extLst>
                </p:cNvPr>
                <p:cNvSpPr/>
                <p:nvPr/>
              </p:nvSpPr>
              <p:spPr>
                <a:xfrm>
                  <a:off x="5475959"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7" name="Rounded Rectangle 206">
                  <a:extLst>
                    <a:ext uri="{FF2B5EF4-FFF2-40B4-BE49-F238E27FC236}">
                      <a16:creationId xmlns:a16="http://schemas.microsoft.com/office/drawing/2014/main" id="{2A38CBD4-365E-4F40-BDEC-DD8D609C3A2C}"/>
                    </a:ext>
                  </a:extLst>
                </p:cNvPr>
                <p:cNvSpPr/>
                <p:nvPr/>
              </p:nvSpPr>
              <p:spPr>
                <a:xfrm rot="19115001" flipH="1">
                  <a:off x="5433017"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8" name="Rounded Rectangle 207">
                  <a:extLst>
                    <a:ext uri="{FF2B5EF4-FFF2-40B4-BE49-F238E27FC236}">
                      <a16:creationId xmlns:a16="http://schemas.microsoft.com/office/drawing/2014/main" id="{8A664CA7-E824-7541-8D00-9E0F79C8D646}"/>
                    </a:ext>
                  </a:extLst>
                </p:cNvPr>
                <p:cNvSpPr/>
                <p:nvPr/>
              </p:nvSpPr>
              <p:spPr>
                <a:xfrm rot="2381177" flipH="1">
                  <a:off x="5608878"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9" name="Oval 208">
                  <a:extLst>
                    <a:ext uri="{FF2B5EF4-FFF2-40B4-BE49-F238E27FC236}">
                      <a16:creationId xmlns:a16="http://schemas.microsoft.com/office/drawing/2014/main" id="{6AED1D15-575C-D84C-906F-805C94F582CB}"/>
                    </a:ext>
                  </a:extLst>
                </p:cNvPr>
                <p:cNvSpPr/>
                <p:nvPr/>
              </p:nvSpPr>
              <p:spPr>
                <a:xfrm>
                  <a:off x="5828622"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0" name="Rounded Rectangle 209">
                  <a:extLst>
                    <a:ext uri="{FF2B5EF4-FFF2-40B4-BE49-F238E27FC236}">
                      <a16:creationId xmlns:a16="http://schemas.microsoft.com/office/drawing/2014/main" id="{E6B59ADE-C4FA-864C-A748-C757443F2988}"/>
                    </a:ext>
                  </a:extLst>
                </p:cNvPr>
                <p:cNvSpPr/>
                <p:nvPr/>
              </p:nvSpPr>
              <p:spPr>
                <a:xfrm rot="19115001" flipH="1">
                  <a:off x="578567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1" name="Rounded Rectangle 210">
                  <a:extLst>
                    <a:ext uri="{FF2B5EF4-FFF2-40B4-BE49-F238E27FC236}">
                      <a16:creationId xmlns:a16="http://schemas.microsoft.com/office/drawing/2014/main" id="{CAA81E30-FD44-D846-A1EA-2EE896DECD72}"/>
                    </a:ext>
                  </a:extLst>
                </p:cNvPr>
                <p:cNvSpPr/>
                <p:nvPr/>
              </p:nvSpPr>
              <p:spPr>
                <a:xfrm rot="2381177" flipH="1">
                  <a:off x="596154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2" name="Oval 211">
                  <a:extLst>
                    <a:ext uri="{FF2B5EF4-FFF2-40B4-BE49-F238E27FC236}">
                      <a16:creationId xmlns:a16="http://schemas.microsoft.com/office/drawing/2014/main" id="{32C305B3-D92B-2C47-B4EC-CC3D7B5E854F}"/>
                    </a:ext>
                  </a:extLst>
                </p:cNvPr>
                <p:cNvSpPr/>
                <p:nvPr/>
              </p:nvSpPr>
              <p:spPr>
                <a:xfrm>
                  <a:off x="6217793"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3" name="Rounded Rectangle 212">
                  <a:extLst>
                    <a:ext uri="{FF2B5EF4-FFF2-40B4-BE49-F238E27FC236}">
                      <a16:creationId xmlns:a16="http://schemas.microsoft.com/office/drawing/2014/main" id="{98409914-15BC-B049-ACF4-3CBC16B79CEB}"/>
                    </a:ext>
                  </a:extLst>
                </p:cNvPr>
                <p:cNvSpPr/>
                <p:nvPr/>
              </p:nvSpPr>
              <p:spPr>
                <a:xfrm rot="19115001" flipH="1">
                  <a:off x="6174851"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4" name="Rounded Rectangle 213">
                  <a:extLst>
                    <a:ext uri="{FF2B5EF4-FFF2-40B4-BE49-F238E27FC236}">
                      <a16:creationId xmlns:a16="http://schemas.microsoft.com/office/drawing/2014/main" id="{2D34B0F5-5886-BC45-8CCC-0E1973920773}"/>
                    </a:ext>
                  </a:extLst>
                </p:cNvPr>
                <p:cNvSpPr/>
                <p:nvPr/>
              </p:nvSpPr>
              <p:spPr>
                <a:xfrm rot="2381177" flipH="1">
                  <a:off x="635071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5" name="Oval 214">
                  <a:extLst>
                    <a:ext uri="{FF2B5EF4-FFF2-40B4-BE49-F238E27FC236}">
                      <a16:creationId xmlns:a16="http://schemas.microsoft.com/office/drawing/2014/main" id="{184F32AC-70ED-9543-B14D-50A22FDCC497}"/>
                    </a:ext>
                  </a:extLst>
                </p:cNvPr>
                <p:cNvSpPr/>
                <p:nvPr/>
              </p:nvSpPr>
              <p:spPr>
                <a:xfrm>
                  <a:off x="6947705"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6" name="Rounded Rectangle 215">
                  <a:extLst>
                    <a:ext uri="{FF2B5EF4-FFF2-40B4-BE49-F238E27FC236}">
                      <a16:creationId xmlns:a16="http://schemas.microsoft.com/office/drawing/2014/main" id="{98DD1EF9-1368-6246-9CAE-4401BED1C4E5}"/>
                    </a:ext>
                  </a:extLst>
                </p:cNvPr>
                <p:cNvSpPr/>
                <p:nvPr/>
              </p:nvSpPr>
              <p:spPr>
                <a:xfrm rot="19115001" flipH="1">
                  <a:off x="6904763"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7" name="Rounded Rectangle 216">
                  <a:extLst>
                    <a:ext uri="{FF2B5EF4-FFF2-40B4-BE49-F238E27FC236}">
                      <a16:creationId xmlns:a16="http://schemas.microsoft.com/office/drawing/2014/main" id="{A5F4F297-05CD-BE45-AFD0-5EC721556136}"/>
                    </a:ext>
                  </a:extLst>
                </p:cNvPr>
                <p:cNvSpPr/>
                <p:nvPr/>
              </p:nvSpPr>
              <p:spPr>
                <a:xfrm rot="2381177" flipH="1">
                  <a:off x="7080624"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1" name="Oval 220">
                  <a:extLst>
                    <a:ext uri="{FF2B5EF4-FFF2-40B4-BE49-F238E27FC236}">
                      <a16:creationId xmlns:a16="http://schemas.microsoft.com/office/drawing/2014/main" id="{0C0EF1FD-1075-3D4E-978E-A77C187076F0}"/>
                    </a:ext>
                  </a:extLst>
                </p:cNvPr>
                <p:cNvSpPr/>
                <p:nvPr/>
              </p:nvSpPr>
              <p:spPr>
                <a:xfrm>
                  <a:off x="6587581"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2" name="Rounded Rectangle 221">
                  <a:extLst>
                    <a:ext uri="{FF2B5EF4-FFF2-40B4-BE49-F238E27FC236}">
                      <a16:creationId xmlns:a16="http://schemas.microsoft.com/office/drawing/2014/main" id="{5D2BB723-DBD8-C146-97D5-0FAEB2B648E2}"/>
                    </a:ext>
                  </a:extLst>
                </p:cNvPr>
                <p:cNvSpPr/>
                <p:nvPr/>
              </p:nvSpPr>
              <p:spPr>
                <a:xfrm rot="19115001" flipH="1">
                  <a:off x="654463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3" name="Rounded Rectangle 222">
                  <a:extLst>
                    <a:ext uri="{FF2B5EF4-FFF2-40B4-BE49-F238E27FC236}">
                      <a16:creationId xmlns:a16="http://schemas.microsoft.com/office/drawing/2014/main" id="{E2BF52DE-6CC3-7A45-A5E5-E15C36157982}"/>
                    </a:ext>
                  </a:extLst>
                </p:cNvPr>
                <p:cNvSpPr/>
                <p:nvPr/>
              </p:nvSpPr>
              <p:spPr>
                <a:xfrm rot="2381177" flipH="1">
                  <a:off x="6720499"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4" name="Rounded Rectangle 223">
                  <a:extLst>
                    <a:ext uri="{FF2B5EF4-FFF2-40B4-BE49-F238E27FC236}">
                      <a16:creationId xmlns:a16="http://schemas.microsoft.com/office/drawing/2014/main" id="{073F54C4-DB10-A349-A82D-6173D3A707F5}"/>
                    </a:ext>
                  </a:extLst>
                </p:cNvPr>
                <p:cNvSpPr/>
                <p:nvPr/>
              </p:nvSpPr>
              <p:spPr>
                <a:xfrm>
                  <a:off x="5511022"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5" name="Rounded Rectangle 224">
                  <a:extLst>
                    <a:ext uri="{FF2B5EF4-FFF2-40B4-BE49-F238E27FC236}">
                      <a16:creationId xmlns:a16="http://schemas.microsoft.com/office/drawing/2014/main" id="{C5239A68-3D78-7E4B-8016-46AD4002AB37}"/>
                    </a:ext>
                  </a:extLst>
                </p:cNvPr>
                <p:cNvSpPr/>
                <p:nvPr/>
              </p:nvSpPr>
              <p:spPr>
                <a:xfrm>
                  <a:off x="586368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6" name="Rounded Rectangle 225">
                  <a:extLst>
                    <a:ext uri="{FF2B5EF4-FFF2-40B4-BE49-F238E27FC236}">
                      <a16:creationId xmlns:a16="http://schemas.microsoft.com/office/drawing/2014/main" id="{C886368D-F55A-B74B-8E29-96AA7FC404C6}"/>
                    </a:ext>
                  </a:extLst>
                </p:cNvPr>
                <p:cNvSpPr/>
                <p:nvPr/>
              </p:nvSpPr>
              <p:spPr>
                <a:xfrm>
                  <a:off x="6252856"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7" name="Rounded Rectangle 226">
                  <a:extLst>
                    <a:ext uri="{FF2B5EF4-FFF2-40B4-BE49-F238E27FC236}">
                      <a16:creationId xmlns:a16="http://schemas.microsoft.com/office/drawing/2014/main" id="{3E4029DA-A491-6442-BBB1-CB5CDA61AE98}"/>
                    </a:ext>
                  </a:extLst>
                </p:cNvPr>
                <p:cNvSpPr/>
                <p:nvPr/>
              </p:nvSpPr>
              <p:spPr>
                <a:xfrm>
                  <a:off x="662264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8" name="Rounded Rectangle 227">
                  <a:extLst>
                    <a:ext uri="{FF2B5EF4-FFF2-40B4-BE49-F238E27FC236}">
                      <a16:creationId xmlns:a16="http://schemas.microsoft.com/office/drawing/2014/main" id="{4881C53E-66AE-D749-8CB3-79D999397DB7}"/>
                    </a:ext>
                  </a:extLst>
                </p:cNvPr>
                <p:cNvSpPr/>
                <p:nvPr/>
              </p:nvSpPr>
              <p:spPr>
                <a:xfrm>
                  <a:off x="6982767"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grpSp>
      </p:grpSp>
      <p:grpSp>
        <p:nvGrpSpPr>
          <p:cNvPr id="183" name="Group 182">
            <a:extLst>
              <a:ext uri="{FF2B5EF4-FFF2-40B4-BE49-F238E27FC236}">
                <a16:creationId xmlns:a16="http://schemas.microsoft.com/office/drawing/2014/main" id="{48100DE5-FDEC-D041-8D72-15630FE08E0A}"/>
              </a:ext>
            </a:extLst>
          </p:cNvPr>
          <p:cNvGrpSpPr/>
          <p:nvPr/>
        </p:nvGrpSpPr>
        <p:grpSpPr>
          <a:xfrm>
            <a:off x="3174270" y="3200982"/>
            <a:ext cx="272129" cy="470648"/>
            <a:chOff x="5440187" y="1651162"/>
            <a:chExt cx="359332" cy="540274"/>
          </a:xfrm>
          <a:solidFill>
            <a:schemeClr val="bg1"/>
          </a:solidFill>
        </p:grpSpPr>
        <p:sp>
          <p:nvSpPr>
            <p:cNvPr id="184" name="Rounded Rectangle 183">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5" name="Rounded Rectangle 184">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6" name="Rounded Rectangle 185">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7" name="Oval 186">
              <a:extLst>
                <a:ext uri="{FF2B5EF4-FFF2-40B4-BE49-F238E27FC236}">
                  <a16:creationId xmlns:a16="http://schemas.microsoft.com/office/drawing/2014/main" id="{596EB47B-AE28-1944-9CD7-8A7025BFC77C}"/>
                </a:ext>
              </a:extLst>
            </p:cNvPr>
            <p:cNvSpPr/>
            <p:nvPr/>
          </p:nvSpPr>
          <p:spPr>
            <a:xfrm>
              <a:off x="5492188" y="1651162"/>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sp>
        <p:nvSpPr>
          <p:cNvPr id="3" name="Title 2"/>
          <p:cNvSpPr>
            <a:spLocks noGrp="1"/>
          </p:cNvSpPr>
          <p:nvPr>
            <p:ph type="title"/>
          </p:nvPr>
        </p:nvSpPr>
        <p:spPr/>
        <p:txBody>
          <a:bodyPr/>
          <a:lstStyle/>
          <a:p>
            <a:r>
              <a:rPr lang="en-US"/>
              <a:t>Prevalence in a Lifetime</a:t>
            </a:r>
            <a:endParaRPr lang="en-US" dirty="0"/>
          </a:p>
        </p:txBody>
      </p:sp>
      <p:sp>
        <p:nvSpPr>
          <p:cNvPr id="113" name="Rectangle 112"/>
          <p:cNvSpPr/>
          <p:nvPr/>
        </p:nvSpPr>
        <p:spPr>
          <a:xfrm>
            <a:off x="0" y="5929950"/>
            <a:ext cx="9199041" cy="384721"/>
          </a:xfrm>
          <a:prstGeom prst="rect">
            <a:avLst/>
          </a:prstGeom>
        </p:spPr>
        <p:txBody>
          <a:bodyPr wrap="square">
            <a:spAutoFit/>
          </a:bodyPr>
          <a:lstStyle/>
          <a:p>
            <a:pPr marR="0" lvl="0" algn="r">
              <a:lnSpc>
                <a:spcPct val="95000"/>
              </a:lnSpc>
              <a:spcBef>
                <a:spcPts val="520"/>
              </a:spcBef>
              <a:spcAft>
                <a:spcPts val="0"/>
              </a:spcAft>
            </a:pP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Smith, S.G., Zhang, X.,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K.C., Merrick, M.T., Wang, J.,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Kresnow</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M., &amp; Chen, J. (2018). The National Intimate Partner and Sexual Violence Survey (NISVS): 2015 Data Brief. Atlanta, GA: National Center for Injury Prevention and Control, Centers for Disease Control and Prevention.</a:t>
            </a:r>
            <a:endParaRPr lang="en-US" sz="1000" dirty="0">
              <a:solidFill>
                <a:srgbClr val="002060"/>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7506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563"/>
            <a:ext cx="8403055" cy="1325563"/>
          </a:xfrm>
        </p:spPr>
        <p:txBody>
          <a:bodyPr/>
          <a:lstStyle/>
          <a:p>
            <a:r>
              <a:rPr lang="en-US" dirty="0"/>
              <a:t>Renee Sue O’Neal (1982 - 2017)</a:t>
            </a:r>
          </a:p>
        </p:txBody>
      </p:sp>
      <p:pic>
        <p:nvPicPr>
          <p:cNvPr id="4" name="Picture 3" descr="Photo of stalking/femicide victim Renee Sue O'Neal"/>
          <p:cNvPicPr>
            <a:picLocks noChangeAspect="1"/>
          </p:cNvPicPr>
          <p:nvPr/>
        </p:nvPicPr>
        <p:blipFill>
          <a:blip r:embed="rId3"/>
          <a:stretch>
            <a:fillRect/>
          </a:stretch>
        </p:blipFill>
        <p:spPr>
          <a:xfrm>
            <a:off x="913070" y="1337354"/>
            <a:ext cx="7688669" cy="4802046"/>
          </a:xfrm>
          <a:prstGeom prst="rect">
            <a:avLst/>
          </a:prstGeom>
        </p:spPr>
      </p:pic>
      <p:sp>
        <p:nvSpPr>
          <p:cNvPr id="3" name="Rectangle 2"/>
          <p:cNvSpPr/>
          <p:nvPr/>
        </p:nvSpPr>
        <p:spPr>
          <a:xfrm>
            <a:off x="1483895" y="6488668"/>
            <a:ext cx="7660105" cy="369332"/>
          </a:xfrm>
          <a:prstGeom prst="rect">
            <a:avLst/>
          </a:prstGeom>
        </p:spPr>
        <p:txBody>
          <a:bodyPr wrap="square">
            <a:spAutoFit/>
          </a:bodyPr>
          <a:lstStyle/>
          <a:p>
            <a:pPr algn="r"/>
            <a:r>
              <a:rPr lang="en-US" dirty="0">
                <a:solidFill>
                  <a:srgbClr val="002060"/>
                </a:solidFill>
              </a:rPr>
              <a:t>https://www.sacbee.com/news/local/crime/article155772139.html</a:t>
            </a:r>
          </a:p>
        </p:txBody>
      </p:sp>
    </p:spTree>
    <p:extLst>
      <p:ext uri="{BB962C8B-B14F-4D97-AF65-F5344CB8AC3E}">
        <p14:creationId xmlns:p14="http://schemas.microsoft.com/office/powerpoint/2010/main" val="305909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Victims</a:t>
            </a:r>
          </a:p>
        </p:txBody>
      </p:sp>
      <p:sp>
        <p:nvSpPr>
          <p:cNvPr id="10" name="Content Placeholder 2"/>
          <p:cNvSpPr>
            <a:spLocks noGrp="1"/>
          </p:cNvSpPr>
          <p:nvPr>
            <p:ph idx="1"/>
          </p:nvPr>
        </p:nvSpPr>
        <p:spPr>
          <a:xfrm>
            <a:off x="628650" y="1825625"/>
            <a:ext cx="7886699" cy="4351338"/>
          </a:xfrm>
        </p:spPr>
        <p:txBody>
          <a:bodyPr>
            <a:noAutofit/>
          </a:bodyPr>
          <a:lstStyle/>
          <a:p>
            <a:pPr marL="0" indent="0">
              <a:buNone/>
            </a:pPr>
            <a:r>
              <a:rPr lang="en-US" sz="4500" dirty="0"/>
              <a:t>Women are more likely than men to experience </a:t>
            </a:r>
            <a:r>
              <a:rPr lang="en-US" sz="4500" dirty="0" smtClean="0"/>
              <a:t>stalking.</a:t>
            </a:r>
            <a:endParaRPr lang="en-US" sz="4500" dirty="0"/>
          </a:p>
          <a:p>
            <a:pPr marL="0" indent="0" algn="r">
              <a:buNone/>
            </a:pPr>
            <a:endParaRPr lang="en-US" sz="2200" i="1" dirty="0">
              <a:solidFill>
                <a:srgbClr val="002060"/>
              </a:solidFill>
            </a:endParaRPr>
          </a:p>
        </p:txBody>
      </p:sp>
      <p:sp>
        <p:nvSpPr>
          <p:cNvPr id="4" name="Rectangle 3"/>
          <p:cNvSpPr/>
          <p:nvPr/>
        </p:nvSpPr>
        <p:spPr>
          <a:xfrm>
            <a:off x="628650" y="6176963"/>
            <a:ext cx="8351876" cy="384721"/>
          </a:xfrm>
          <a:prstGeom prst="rect">
            <a:avLst/>
          </a:prstGeom>
        </p:spPr>
        <p:txBody>
          <a:bodyPr wrap="square">
            <a:spAutoFit/>
          </a:bodyPr>
          <a:lstStyle/>
          <a:p>
            <a:pPr marR="0" lvl="0" algn="r">
              <a:lnSpc>
                <a:spcPct val="95000"/>
              </a:lnSpc>
              <a:spcBef>
                <a:spcPts val="520"/>
              </a:spcBef>
              <a:spcAft>
                <a:spcPts val="0"/>
              </a:spcAft>
            </a:pP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Smith, S.G., Zhang, X.,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K.C., Merrick, M.T., Wang, J.,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Kresnow</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M., &amp; Chen, J. (2018). The National Intimate Partner and Sexual Violence Survey (NISVS): 2015 Data Brief. Atlanta, GA: National Center for Injury Prevention and Control, Centers for Disease Control and Prevention.</a:t>
            </a:r>
            <a:endParaRPr lang="en-US" sz="1000" dirty="0">
              <a:solidFill>
                <a:srgbClr val="002060"/>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3133296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Stalking Risk</a:t>
            </a:r>
          </a:p>
        </p:txBody>
      </p:sp>
      <p:sp>
        <p:nvSpPr>
          <p:cNvPr id="4" name="Content Placeholder 3">
            <a:extLst>
              <a:ext uri="{FF2B5EF4-FFF2-40B4-BE49-F238E27FC236}">
                <a16:creationId xmlns:a16="http://schemas.microsoft.com/office/drawing/2014/main" id="{0F8B5DDE-F5D4-3844-B34F-695E9B1C65B0}"/>
              </a:ext>
            </a:extLst>
          </p:cNvPr>
          <p:cNvSpPr>
            <a:spLocks noGrp="1"/>
          </p:cNvSpPr>
          <p:nvPr>
            <p:ph sz="half" idx="4294967295"/>
          </p:nvPr>
        </p:nvSpPr>
        <p:spPr>
          <a:xfrm>
            <a:off x="628650" y="1571115"/>
            <a:ext cx="8057000" cy="4351338"/>
          </a:xfrm>
        </p:spPr>
        <p:txBody>
          <a:bodyPr>
            <a:normAutofit/>
          </a:bodyPr>
          <a:lstStyle/>
          <a:p>
            <a:pPr marL="0" indent="0">
              <a:buNone/>
            </a:pPr>
            <a:r>
              <a:rPr lang="en-US" sz="4400" dirty="0">
                <a:solidFill>
                  <a:srgbClr val="163259"/>
                </a:solidFill>
                <a:latin typeface="Brandon Grotesque Medium" panose="020B0603020203060202" pitchFamily="34" charset="0"/>
              </a:rPr>
              <a:t>18-24 year olds experience the highest rates of </a:t>
            </a:r>
            <a:r>
              <a:rPr lang="en-US" sz="4400" dirty="0" smtClean="0">
                <a:solidFill>
                  <a:srgbClr val="163259"/>
                </a:solidFill>
                <a:latin typeface="Brandon Grotesque Medium" panose="020B0603020203060202" pitchFamily="34" charset="0"/>
              </a:rPr>
              <a:t>stalking (among adults).</a:t>
            </a:r>
            <a:endParaRPr lang="en-US" sz="4400" dirty="0">
              <a:solidFill>
                <a:srgbClr val="163259"/>
              </a:solidFill>
              <a:latin typeface="Brandon Grotesque Medium" panose="020B0603020203060202" pitchFamily="34" charset="0"/>
            </a:endParaRPr>
          </a:p>
        </p:txBody>
      </p:sp>
      <p:sp>
        <p:nvSpPr>
          <p:cNvPr id="7" name="Content Placeholder 2"/>
          <p:cNvSpPr txBox="1">
            <a:spLocks/>
          </p:cNvSpPr>
          <p:nvPr/>
        </p:nvSpPr>
        <p:spPr>
          <a:xfrm>
            <a:off x="4966153" y="1002333"/>
            <a:ext cx="3922836" cy="36906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192881" marR="0" lvl="0" indent="-192881" algn="l" defTabSz="385763" rtl="0" eaLnBrk="1" fontAlgn="auto" latinLnBrk="0" hangingPunct="1">
              <a:lnSpc>
                <a:spcPct val="90000"/>
              </a:lnSpc>
              <a:spcBef>
                <a:spcPts val="422"/>
              </a:spcBef>
              <a:spcAft>
                <a:spcPts val="0"/>
              </a:spcAft>
              <a:buClr>
                <a:schemeClr val="tx1"/>
              </a:buClr>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289322" marR="0" lvl="1"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482204" marR="0" lvl="2"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675085" marR="0" lvl="3"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867966" marR="0" lvl="4"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a:lstStyle>
          <a:p>
            <a:pPr marL="0" indent="0" algn="r">
              <a:buFont typeface="Arial" panose="020B0604020202020204" pitchFamily="34" charset="0"/>
              <a:buNone/>
            </a:pPr>
            <a:endParaRPr lang="en-US" sz="4800" dirty="0"/>
          </a:p>
        </p:txBody>
      </p:sp>
      <p:sp>
        <p:nvSpPr>
          <p:cNvPr id="6" name="Rectangle 5"/>
          <p:cNvSpPr/>
          <p:nvPr/>
        </p:nvSpPr>
        <p:spPr>
          <a:xfrm>
            <a:off x="163473" y="5984602"/>
            <a:ext cx="8351876" cy="384721"/>
          </a:xfrm>
          <a:prstGeom prst="rect">
            <a:avLst/>
          </a:prstGeom>
        </p:spPr>
        <p:txBody>
          <a:bodyPr wrap="square">
            <a:spAutoFit/>
          </a:bodyPr>
          <a:lstStyle/>
          <a:p>
            <a:pPr marR="0" lvl="0" algn="r">
              <a:lnSpc>
                <a:spcPct val="95000"/>
              </a:lnSpc>
              <a:spcBef>
                <a:spcPts val="520"/>
              </a:spcBef>
              <a:spcAft>
                <a:spcPts val="0"/>
              </a:spcAft>
            </a:pP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Smith, S.G., Zhang, X.,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K.C., Merrick, M.T., Wang, J., </a:t>
            </a:r>
            <a:r>
              <a:rPr lang="en-US" sz="10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Kresnow</a:t>
            </a:r>
            <a:r>
              <a:rPr lang="en-US" sz="10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M., &amp; Chen, J. (2018). The National Intimate Partner and Sexual Violence Survey (NISVS): 2015 Data Brief. Atlanta, GA: National Center for Injury Prevention and Control, Centers for Disease Control and Prevention.</a:t>
            </a:r>
            <a:endParaRPr lang="en-US" sz="1000" dirty="0">
              <a:solidFill>
                <a:srgbClr val="002060"/>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3018503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a:t>
            </a:r>
          </a:p>
        </p:txBody>
      </p:sp>
      <p:sp>
        <p:nvSpPr>
          <p:cNvPr id="3" name="Content Placeholder 2"/>
          <p:cNvSpPr>
            <a:spLocks noGrp="1"/>
          </p:cNvSpPr>
          <p:nvPr>
            <p:ph idx="1"/>
          </p:nvPr>
        </p:nvSpPr>
        <p:spPr/>
        <p:txBody>
          <a:bodyPr/>
          <a:lstStyle/>
          <a:p>
            <a:pPr marL="0" indent="0">
              <a:buNone/>
            </a:pPr>
            <a:r>
              <a:rPr lang="en-US" sz="3600" dirty="0"/>
              <a:t>The majority of stalking victims reported that the perpetrator was male.</a:t>
            </a:r>
          </a:p>
          <a:p>
            <a:endParaRPr lang="en-US" dirty="0"/>
          </a:p>
        </p:txBody>
      </p:sp>
      <p:sp>
        <p:nvSpPr>
          <p:cNvPr id="4" name="Rectangle 3"/>
          <p:cNvSpPr/>
          <p:nvPr/>
        </p:nvSpPr>
        <p:spPr>
          <a:xfrm>
            <a:off x="0" y="6119336"/>
            <a:ext cx="9199041" cy="738664"/>
          </a:xfrm>
          <a:prstGeom prst="rect">
            <a:avLst/>
          </a:prstGeom>
        </p:spPr>
        <p:txBody>
          <a:bodyPr wrap="square">
            <a:spAutoFit/>
          </a:bodyPr>
          <a:lstStyle/>
          <a:p>
            <a:pPr lvl="0" algn="r"/>
            <a:r>
              <a:rPr lang="en-US" sz="1400" dirty="0">
                <a:solidFill>
                  <a:srgbClr val="002060"/>
                </a:solidFill>
                <a:latin typeface="Brandon Grotesque Medium" panose="020B0603020203060202" pitchFamily="34" charset="0"/>
              </a:rPr>
              <a:t>Black, M.C., </a:t>
            </a:r>
            <a:r>
              <a:rPr lang="en-US" sz="1400" dirty="0" err="1">
                <a:solidFill>
                  <a:srgbClr val="002060"/>
                </a:solidFill>
                <a:latin typeface="Brandon Grotesque Medium" panose="020B0603020203060202" pitchFamily="34" charset="0"/>
              </a:rPr>
              <a:t>Basile</a:t>
            </a:r>
            <a:r>
              <a:rPr lang="en-US" sz="1400" dirty="0">
                <a:solidFill>
                  <a:srgbClr val="002060"/>
                </a:solidFill>
                <a:latin typeface="Brandon Grotesque Medium" panose="020B0603020203060202" pitchFamily="34" charset="0"/>
              </a:rPr>
              <a:t>, K.C., </a:t>
            </a:r>
            <a:r>
              <a:rPr lang="en-US" sz="1400" dirty="0" err="1">
                <a:solidFill>
                  <a:srgbClr val="002060"/>
                </a:solidFill>
                <a:latin typeface="Brandon Grotesque Medium" panose="020B0603020203060202" pitchFamily="34" charset="0"/>
              </a:rPr>
              <a:t>Breiding</a:t>
            </a:r>
            <a:r>
              <a:rPr lang="en-US" sz="1400" dirty="0">
                <a:solidFill>
                  <a:srgbClr val="002060"/>
                </a:solidFill>
                <a:latin typeface="Brandon Grotesque Medium" panose="020B0603020203060202" pitchFamily="34" charset="0"/>
              </a:rPr>
              <a:t>, M.J., Smith, S.G., Walters, M.L., Merrick, M.T., Chen, J. &amp; Stevens, M.R. (2011). The National Intimate Partner and Sexual Violence Survey (NISVS): 2010 Summary Report. Atlanta, GA: National Center for Injury Prevention and Control, Centers for Disease Control and Prevention.  </a:t>
            </a:r>
          </a:p>
        </p:txBody>
      </p:sp>
    </p:spTree>
    <p:extLst>
      <p:ext uri="{BB962C8B-B14F-4D97-AF65-F5344CB8AC3E}">
        <p14:creationId xmlns:p14="http://schemas.microsoft.com/office/powerpoint/2010/main" val="541527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5" name="Content Placeholder 4">
            <a:extLst>
              <a:ext uri="{FF2B5EF4-FFF2-40B4-BE49-F238E27FC236}">
                <a16:creationId xmlns:a16="http://schemas.microsoft.com/office/drawing/2014/main" id="{EC40741A-324B-9C4B-BCE3-C2809D81278B}"/>
              </a:ext>
            </a:extLst>
          </p:cNvPr>
          <p:cNvSpPr>
            <a:spLocks noGrp="1"/>
          </p:cNvSpPr>
          <p:nvPr>
            <p:ph idx="1"/>
          </p:nvPr>
        </p:nvSpPr>
        <p:spPr/>
        <p:txBody>
          <a:bodyPr>
            <a:normAutofit/>
          </a:bodyPr>
          <a:lstStyle/>
          <a:p>
            <a:pPr marL="0" indent="0">
              <a:buNone/>
            </a:pPr>
            <a:r>
              <a:rPr lang="en-US" sz="4000" dirty="0">
                <a:latin typeface="Brandon Grotesque Medium" panose="020B0603020203060202" pitchFamily="34" charset="0"/>
              </a:rPr>
              <a:t>The majority of the time, the victim knows the perpetrator.</a:t>
            </a:r>
          </a:p>
        </p:txBody>
      </p:sp>
      <p:sp>
        <p:nvSpPr>
          <p:cNvPr id="4" name="Rectangle 3"/>
          <p:cNvSpPr/>
          <p:nvPr/>
        </p:nvSpPr>
        <p:spPr>
          <a:xfrm>
            <a:off x="0" y="6119336"/>
            <a:ext cx="9199041" cy="738664"/>
          </a:xfrm>
          <a:prstGeom prst="rect">
            <a:avLst/>
          </a:prstGeom>
        </p:spPr>
        <p:txBody>
          <a:bodyPr wrap="square">
            <a:spAutoFit/>
          </a:bodyPr>
          <a:lstStyle/>
          <a:p>
            <a:pPr lvl="0" algn="r"/>
            <a:r>
              <a:rPr lang="en-US" sz="1400" dirty="0">
                <a:solidFill>
                  <a:srgbClr val="002060"/>
                </a:solidFill>
                <a:latin typeface="Brandon Grotesque Medium" panose="020B0603020203060202" pitchFamily="34" charset="0"/>
              </a:rPr>
              <a:t>Black, M.C., </a:t>
            </a:r>
            <a:r>
              <a:rPr lang="en-US" sz="1400" dirty="0" err="1">
                <a:solidFill>
                  <a:srgbClr val="002060"/>
                </a:solidFill>
                <a:latin typeface="Brandon Grotesque Medium" panose="020B0603020203060202" pitchFamily="34" charset="0"/>
              </a:rPr>
              <a:t>Basile</a:t>
            </a:r>
            <a:r>
              <a:rPr lang="en-US" sz="1400" dirty="0">
                <a:solidFill>
                  <a:srgbClr val="002060"/>
                </a:solidFill>
                <a:latin typeface="Brandon Grotesque Medium" panose="020B0603020203060202" pitchFamily="34" charset="0"/>
              </a:rPr>
              <a:t>, K.C., </a:t>
            </a:r>
            <a:r>
              <a:rPr lang="en-US" sz="1400" dirty="0" err="1">
                <a:solidFill>
                  <a:srgbClr val="002060"/>
                </a:solidFill>
                <a:latin typeface="Brandon Grotesque Medium" panose="020B0603020203060202" pitchFamily="34" charset="0"/>
              </a:rPr>
              <a:t>Breiding</a:t>
            </a:r>
            <a:r>
              <a:rPr lang="en-US" sz="1400" dirty="0">
                <a:solidFill>
                  <a:srgbClr val="002060"/>
                </a:solidFill>
                <a:latin typeface="Brandon Grotesque Medium" panose="020B0603020203060202" pitchFamily="34" charset="0"/>
              </a:rPr>
              <a:t>, M.J., Smith, S.G., Walters, M.L., Merrick, M.T., Chen, J. &amp; Stevens, M.R. (2011). The National Intimate Partner and Sexual Violence Survey (NISVS): 2010 Summary Report. Atlanta, GA: National Center for Injury Prevention and Control, Centers for Disease Control and Prevention.  </a:t>
            </a:r>
          </a:p>
        </p:txBody>
      </p:sp>
    </p:spTree>
    <p:extLst>
      <p:ext uri="{BB962C8B-B14F-4D97-AF65-F5344CB8AC3E}">
        <p14:creationId xmlns:p14="http://schemas.microsoft.com/office/powerpoint/2010/main" val="608322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58242" y="1339500"/>
            <a:ext cx="8258212" cy="4649095"/>
          </a:xfrm>
          <a:prstGeom prst="roundRect">
            <a:avLst/>
          </a:prstGeom>
          <a:solidFill>
            <a:schemeClr val="bg1"/>
          </a:solidFill>
          <a:ln>
            <a:solidFill>
              <a:srgbClr val="002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2947" y="190376"/>
            <a:ext cx="8840486" cy="1325563"/>
          </a:xfrm>
        </p:spPr>
        <p:txBody>
          <a:bodyPr/>
          <a:lstStyle/>
          <a:p>
            <a:r>
              <a:rPr lang="en-US" dirty="0"/>
              <a:t>Victim and Offender Relationships</a:t>
            </a:r>
          </a:p>
        </p:txBody>
      </p:sp>
      <p:graphicFrame>
        <p:nvGraphicFramePr>
          <p:cNvPr id="9" name="Chart 8"/>
          <p:cNvGraphicFramePr/>
          <p:nvPr>
            <p:extLst/>
          </p:nvPr>
        </p:nvGraphicFramePr>
        <p:xfrm>
          <a:off x="558242" y="1489681"/>
          <a:ext cx="8585757" cy="44989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239369"/>
            <a:ext cx="9194177" cy="618631"/>
          </a:xfrm>
          <a:prstGeom prst="rect">
            <a:avLst/>
          </a:prstGeom>
        </p:spPr>
        <p:txBody>
          <a:bodyPr wrap="square">
            <a:spAutoFit/>
          </a:bodyPr>
          <a:lstStyle/>
          <a:p>
            <a:pPr marR="0" lvl="0" algn="r">
              <a:lnSpc>
                <a:spcPct val="95000"/>
              </a:lnSpc>
              <a:spcBef>
                <a:spcPts val="520"/>
              </a:spcBef>
              <a:spcAft>
                <a:spcPts val="0"/>
              </a:spcAft>
            </a:pP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Smith,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S.G.,</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Chen,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J.,</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a:t>
            </a:r>
            <a:r>
              <a:rPr lang="en-US" sz="12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K.</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C.,</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Gilbert,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L.K.,</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Merrick,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M.T.,</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Patel,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N.,</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Walling,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M., &amp; Jain, A.</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(2017). The National Intimate Partner and Sexual Violence Survey (NISVS): 2010-2012 State Report. Atlanta, GA: National Center for Injury Prevention and Control, Centers for Disease Control and Prevention. Retrieved from </a:t>
            </a:r>
            <a:r>
              <a:rPr lang="en-US" sz="1200" dirty="0">
                <a:solidFill>
                  <a:srgbClr val="002060"/>
                </a:solidFill>
                <a:latin typeface="Brandon Grotesque Medium" panose="020B0603020203060202" pitchFamily="34" charset="0"/>
                <a:ea typeface="Bookman Old Style" panose="02050604050505020204" pitchFamily="18" charset="0"/>
                <a:cs typeface="Calibri" panose="020F0502020204030204" pitchFamily="34" charset="0"/>
              </a:rPr>
              <a:t>https</a:t>
            </a:r>
            <a:r>
              <a:rPr lang="en-US" sz="12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://www.cdc.gov/violenceprevention/pdf/NISVS-StateReportBook.pdf</a:t>
            </a:r>
            <a:endParaRPr lang="en-US" sz="1200" dirty="0">
              <a:solidFill>
                <a:srgbClr val="002060"/>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283145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985" name="Rectangle 2"/>
          <p:cNvSpPr>
            <a:spLocks noGrp="1"/>
          </p:cNvSpPr>
          <p:nvPr>
            <p:ph type="title"/>
          </p:nvPr>
        </p:nvSpPr>
        <p:spPr/>
        <p:txBody>
          <a:bodyPr/>
          <a:lstStyle/>
          <a:p>
            <a:r>
              <a:rPr lang="en-US" dirty="0"/>
              <a:t>Why Do They Stalk?</a:t>
            </a:r>
          </a:p>
        </p:txBody>
      </p:sp>
      <p:graphicFrame>
        <p:nvGraphicFramePr>
          <p:cNvPr id="13" name="Content Placeholder 12">
            <a:extLst>
              <a:ext uri="{FF2B5EF4-FFF2-40B4-BE49-F238E27FC236}">
                <a16:creationId xmlns:a16="http://schemas.microsoft.com/office/drawing/2014/main" id="{441E1C65-FBEC-D54F-B883-CAA7ADB3F235}"/>
              </a:ext>
            </a:extLst>
          </p:cNvPr>
          <p:cNvGraphicFramePr>
            <a:graphicFrameLocks noGrp="1"/>
          </p:cNvGraphicFramePr>
          <p:nvPr>
            <p:ph idx="1"/>
            <p:extLst>
              <p:ext uri="{D42A27DB-BD31-4B8C-83A1-F6EECF244321}">
                <p14:modId xmlns:p14="http://schemas.microsoft.com/office/powerpoint/2010/main" val="3627583725"/>
              </p:ext>
            </p:extLst>
          </p:nvPr>
        </p:nvGraphicFramePr>
        <p:xfrm>
          <a:off x="122939" y="1141879"/>
          <a:ext cx="8898121" cy="554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4607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t>Co-Occurring Crimes</a:t>
            </a:r>
          </a:p>
        </p:txBody>
      </p:sp>
      <p:sp>
        <p:nvSpPr>
          <p:cNvPr id="5" name="Subtitle 4">
            <a:extLst>
              <a:ext uri="{FF2B5EF4-FFF2-40B4-BE49-F238E27FC236}">
                <a16:creationId xmlns:a16="http://schemas.microsoft.com/office/drawing/2014/main" id="{3D35CEBC-C36D-A74E-A212-C672DA43DF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048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Co-Occurring Crimes with Stalking Cases</a:t>
            </a:r>
          </a:p>
        </p:txBody>
      </p:sp>
      <p:sp>
        <p:nvSpPr>
          <p:cNvPr id="5" name="Content Placeholder 4"/>
          <p:cNvSpPr>
            <a:spLocks noGrp="1"/>
          </p:cNvSpPr>
          <p:nvPr>
            <p:ph idx="1"/>
          </p:nvPr>
        </p:nvSpPr>
        <p:spPr/>
        <p:txBody>
          <a:bodyPr/>
          <a:lstStyle/>
          <a:p>
            <a:pPr lvl="1"/>
            <a:r>
              <a:rPr lang="en-US" sz="3600" dirty="0"/>
              <a:t>24% involve property damage</a:t>
            </a:r>
          </a:p>
          <a:p>
            <a:pPr lvl="1"/>
            <a:r>
              <a:rPr lang="en-US" sz="3600" dirty="0"/>
              <a:t>21% involve a direct attack on the victim</a:t>
            </a:r>
          </a:p>
          <a:p>
            <a:pPr lvl="1"/>
            <a:r>
              <a:rPr lang="en-US" sz="3600" dirty="0"/>
              <a:t>15% involve an attack on another person or pet</a:t>
            </a:r>
          </a:p>
          <a:p>
            <a:pPr lvl="1"/>
            <a:endParaRPr lang="en-US" dirty="0"/>
          </a:p>
          <a:p>
            <a:pPr lvl="1"/>
            <a:endParaRPr lang="en-US" dirty="0"/>
          </a:p>
        </p:txBody>
      </p:sp>
      <p:sp>
        <p:nvSpPr>
          <p:cNvPr id="3" name="Rectangle 2"/>
          <p:cNvSpPr/>
          <p:nvPr/>
        </p:nvSpPr>
        <p:spPr>
          <a:xfrm>
            <a:off x="494179" y="6176963"/>
            <a:ext cx="8515349" cy="646331"/>
          </a:xfrm>
          <a:prstGeom prst="rect">
            <a:avLst/>
          </a:prstGeom>
        </p:spPr>
        <p:txBody>
          <a:bodyPr wrap="square">
            <a:spAutoFit/>
          </a:bodyPr>
          <a:lstStyle/>
          <a:p>
            <a:pPr algn="r"/>
            <a:r>
              <a:rPr lang="pt-BR"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Baum</a:t>
            </a:r>
            <a:r>
              <a:rPr lang="pt-BR"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K., Catalano, S., &amp; Rand, M. (2009).  </a:t>
            </a:r>
            <a:r>
              <a:rPr lang="en-US"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Stalking Victimization in the United States</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a:t>
            </a:r>
            <a:r>
              <a:rPr lang="en-US"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Washington, DC: Bureau of Justice Statistics</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Retrieved from </a:t>
            </a:r>
            <a:r>
              <a:rPr lang="en-US" sz="1200" u="sng"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hlinkClick r:id="rId3"/>
              </a:rPr>
              <a:t>https://www.justice.gov/sites/default/files/ovw/legacy/2012/08/15/bjs-stalking-rpt.pdf</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a:t>
            </a:r>
            <a:b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br>
            <a:endParaRPr lang="en-US" sz="1200" dirty="0">
              <a:solidFill>
                <a:srgbClr val="163259"/>
              </a:solidFill>
            </a:endParaRPr>
          </a:p>
        </p:txBody>
      </p:sp>
    </p:spTree>
    <p:extLst>
      <p:ext uri="{BB962C8B-B14F-4D97-AF65-F5344CB8AC3E}">
        <p14:creationId xmlns:p14="http://schemas.microsoft.com/office/powerpoint/2010/main" val="349782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785" y="1219561"/>
            <a:ext cx="7835293" cy="3737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Identity Theft</a:t>
            </a:r>
            <a:endParaRPr lang="en-US" dirty="0"/>
          </a:p>
        </p:txBody>
      </p:sp>
      <p:graphicFrame>
        <p:nvGraphicFramePr>
          <p:cNvPr id="5" name="Chart 4"/>
          <p:cNvGraphicFramePr/>
          <p:nvPr>
            <p:extLst>
              <p:ext uri="{D42A27DB-BD31-4B8C-83A1-F6EECF244321}">
                <p14:modId xmlns:p14="http://schemas.microsoft.com/office/powerpoint/2010/main" val="2915432800"/>
              </p:ext>
            </p:extLst>
          </p:nvPr>
        </p:nvGraphicFramePr>
        <p:xfrm>
          <a:off x="1197263" y="1406591"/>
          <a:ext cx="7032335" cy="33629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94179" y="5692871"/>
            <a:ext cx="8515349" cy="646331"/>
          </a:xfrm>
          <a:prstGeom prst="rect">
            <a:avLst/>
          </a:prstGeom>
        </p:spPr>
        <p:txBody>
          <a:bodyPr wrap="square">
            <a:spAutoFit/>
          </a:bodyPr>
          <a:lstStyle/>
          <a:p>
            <a:pPr algn="r"/>
            <a:r>
              <a:rPr lang="pt-BR"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Baum</a:t>
            </a:r>
            <a:r>
              <a:rPr lang="pt-BR"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K., Catalano, S., &amp; Rand, M. (2009).  </a:t>
            </a:r>
            <a:r>
              <a:rPr lang="en-US"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Stalking Victimization in the United States</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a:t>
            </a:r>
            <a:r>
              <a:rPr lang="en-US" sz="1200" dirty="0">
                <a:solidFill>
                  <a:srgbClr val="163259"/>
                </a:solidFill>
                <a:latin typeface="Brandon Grotesque Medium" panose="020B0603020203060202" pitchFamily="34" charset="0"/>
                <a:ea typeface="Calibri" panose="020F0502020204030204" pitchFamily="34" charset="0"/>
                <a:cs typeface="Times New Roman" panose="02020603050405020304" pitchFamily="18" charset="0"/>
              </a:rPr>
              <a:t>Washington, DC: Bureau of Justice Statistics</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 Retrieved from </a:t>
            </a:r>
            <a:r>
              <a:rPr lang="en-US" sz="1200" u="sng"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hlinkClick r:id="rId4"/>
              </a:rPr>
              <a:t>https://www.justice.gov/sites/default/files/ovw/legacy/2012/08/15/bjs-stalking-rpt.pdf</a:t>
            </a:r>
            <a: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t>.</a:t>
            </a:r>
            <a:br>
              <a:rPr lang="en-US" sz="1200" dirty="0">
                <a:solidFill>
                  <a:srgbClr val="163259"/>
                </a:solidFill>
                <a:latin typeface="Brandon Grotesque Medium" panose="020B0603020203060202" pitchFamily="34" charset="0"/>
                <a:ea typeface="Calibri" panose="020F0502020204030204" pitchFamily="34" charset="0"/>
                <a:cs typeface="Calibri" panose="020F0502020204030204" pitchFamily="34" charset="0"/>
              </a:rPr>
            </a:br>
            <a:endParaRPr lang="en-US" sz="1200" dirty="0">
              <a:solidFill>
                <a:srgbClr val="163259"/>
              </a:solidFill>
            </a:endParaRPr>
          </a:p>
        </p:txBody>
      </p:sp>
    </p:spTree>
    <p:extLst>
      <p:ext uri="{BB962C8B-B14F-4D97-AF65-F5344CB8AC3E}">
        <p14:creationId xmlns:p14="http://schemas.microsoft.com/office/powerpoint/2010/main" val="23128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Stalking and </a:t>
            </a:r>
            <a:br>
              <a:rPr lang="en-US"/>
            </a:br>
            <a:r>
              <a:rPr lang="en-US"/>
              <a:t>Domestic Violence</a:t>
            </a:r>
            <a:endParaRPr lang="en-US" dirty="0"/>
          </a:p>
        </p:txBody>
      </p:sp>
      <p:sp>
        <p:nvSpPr>
          <p:cNvPr id="5" name="Subtitle 4">
            <a:extLst>
              <a:ext uri="{FF2B5EF4-FFF2-40B4-BE49-F238E27FC236}">
                <a16:creationId xmlns:a16="http://schemas.microsoft.com/office/drawing/2014/main" id="{132B0C41-711D-ED4B-BDD3-93FFDB7347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16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 Prevalence and Risks</a:t>
            </a:r>
            <a:endParaRPr lang="en-US" dirty="0"/>
          </a:p>
        </p:txBody>
      </p:sp>
      <p:sp>
        <p:nvSpPr>
          <p:cNvPr id="5" name="Content Placeholder 4">
            <a:extLst>
              <a:ext uri="{FF2B5EF4-FFF2-40B4-BE49-F238E27FC236}">
                <a16:creationId xmlns:a16="http://schemas.microsoft.com/office/drawing/2014/main" id="{6F897559-EC39-F144-8C78-438A22566023}"/>
              </a:ext>
            </a:extLst>
          </p:cNvPr>
          <p:cNvSpPr>
            <a:spLocks noGrp="1"/>
          </p:cNvSpPr>
          <p:nvPr>
            <p:ph idx="1"/>
          </p:nvPr>
        </p:nvSpPr>
        <p:spPr/>
        <p:txBody>
          <a:bodyPr>
            <a:normAutofit/>
          </a:bodyPr>
          <a:lstStyle/>
          <a:p>
            <a:r>
              <a:rPr lang="en-US" sz="3600" b="1" dirty="0">
                <a:solidFill>
                  <a:srgbClr val="002959"/>
                </a:solidFill>
                <a:latin typeface="Brandon grotesque bold"/>
              </a:rPr>
              <a:t>Over 25 million people have been stalked in the United States over the course of their lifetimes.</a:t>
            </a:r>
          </a:p>
          <a:p>
            <a:pPr marL="0" indent="0" algn="r">
              <a:buNone/>
            </a:pPr>
            <a:r>
              <a:rPr lang="en-US" sz="1400" dirty="0">
                <a:solidFill>
                  <a:srgbClr val="002060"/>
                </a:solidFill>
              </a:rPr>
              <a:t>Smith, S.G, et al (2018). The National Intimate Partner and Sexual Violence Survey (NISVS) 2015 Data Brief. Atlanta, GA: Centers for Disease Control and Prevention</a:t>
            </a:r>
          </a:p>
          <a:p>
            <a:r>
              <a:rPr lang="en-US" sz="4000" b="1" dirty="0" smtClean="0">
                <a:solidFill>
                  <a:srgbClr val="002959"/>
                </a:solidFill>
                <a:latin typeface="Brandon grotesque bold"/>
              </a:rPr>
              <a:t>76</a:t>
            </a:r>
            <a:r>
              <a:rPr lang="en-US" sz="4000" b="1" dirty="0">
                <a:solidFill>
                  <a:srgbClr val="002959"/>
                </a:solidFill>
                <a:latin typeface="Brandon grotesque bold"/>
              </a:rPr>
              <a:t>% of femicide victims were stalked </a:t>
            </a:r>
            <a:r>
              <a:rPr lang="en-US" sz="4000" b="1" dirty="0" smtClean="0">
                <a:solidFill>
                  <a:srgbClr val="002959"/>
                </a:solidFill>
                <a:latin typeface="Brandon grotesque bold"/>
              </a:rPr>
              <a:t>in the year prior to being </a:t>
            </a:r>
            <a:r>
              <a:rPr lang="en-US" sz="4000" b="1" dirty="0">
                <a:solidFill>
                  <a:srgbClr val="002959"/>
                </a:solidFill>
                <a:latin typeface="Brandon grotesque bold"/>
              </a:rPr>
              <a:t>murdered.</a:t>
            </a:r>
          </a:p>
          <a:p>
            <a:pPr marL="0" indent="0" algn="r">
              <a:buNone/>
            </a:pPr>
            <a:r>
              <a:rPr lang="en-US" sz="1400" dirty="0">
                <a:solidFill>
                  <a:srgbClr val="002060"/>
                </a:solidFill>
              </a:rPr>
              <a:t>McFarlane et al., </a:t>
            </a:r>
            <a:r>
              <a:rPr lang="en-US" sz="1400" i="1" dirty="0">
                <a:solidFill>
                  <a:srgbClr val="002060"/>
                </a:solidFill>
              </a:rPr>
              <a:t>Stalking and </a:t>
            </a:r>
            <a:r>
              <a:rPr lang="en-US" sz="1400" i="1" dirty="0" smtClean="0">
                <a:solidFill>
                  <a:srgbClr val="002060"/>
                </a:solidFill>
              </a:rPr>
              <a:t>Intimate </a:t>
            </a:r>
            <a:r>
              <a:rPr lang="en-US" sz="1400" i="1" dirty="0">
                <a:solidFill>
                  <a:srgbClr val="002060"/>
                </a:solidFill>
              </a:rPr>
              <a:t>Partner Femicide</a:t>
            </a:r>
            <a:r>
              <a:rPr lang="en-US" sz="1400" dirty="0">
                <a:solidFill>
                  <a:srgbClr val="002060"/>
                </a:solidFill>
              </a:rPr>
              <a:t>, 3(4) </a:t>
            </a:r>
            <a:r>
              <a:rPr lang="en-US" sz="1400" cap="small" dirty="0">
                <a:solidFill>
                  <a:srgbClr val="002060"/>
                </a:solidFill>
              </a:rPr>
              <a:t>Homicide Studies</a:t>
            </a:r>
            <a:r>
              <a:rPr lang="en-US" sz="1400" dirty="0">
                <a:solidFill>
                  <a:srgbClr val="002060"/>
                </a:solidFill>
              </a:rPr>
              <a:t> 300-16 (1999</a:t>
            </a:r>
            <a:r>
              <a:rPr lang="en-US" sz="1400" dirty="0" smtClean="0">
                <a:solidFill>
                  <a:srgbClr val="002060"/>
                </a:solidFill>
              </a:rPr>
              <a:t>).</a:t>
            </a:r>
            <a:endParaRPr lang="en-US" sz="1400" dirty="0">
              <a:solidFill>
                <a:srgbClr val="002060"/>
              </a:solidFill>
            </a:endParaRPr>
          </a:p>
        </p:txBody>
      </p:sp>
    </p:spTree>
    <p:extLst>
      <p:ext uri="{BB962C8B-B14F-4D97-AF65-F5344CB8AC3E}">
        <p14:creationId xmlns:p14="http://schemas.microsoft.com/office/powerpoint/2010/main" val="1158399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36" y="219705"/>
            <a:ext cx="9144000" cy="952500"/>
          </a:xfrm>
        </p:spPr>
        <p:txBody>
          <a:bodyPr>
            <a:normAutofit/>
          </a:bodyPr>
          <a:lstStyle/>
          <a:p>
            <a:r>
              <a:rPr lang="en-US" sz="3600" dirty="0">
                <a:latin typeface="Brandon grotesque bold"/>
              </a:rPr>
              <a:t>Point When Stalking Occurs</a:t>
            </a:r>
          </a:p>
        </p:txBody>
      </p:sp>
      <p:sp>
        <p:nvSpPr>
          <p:cNvPr id="3" name="Rectangle 2"/>
          <p:cNvSpPr/>
          <p:nvPr/>
        </p:nvSpPr>
        <p:spPr>
          <a:xfrm>
            <a:off x="-1" y="6135006"/>
            <a:ext cx="9144000" cy="646331"/>
          </a:xfrm>
          <a:prstGeom prst="rect">
            <a:avLst/>
          </a:prstGeom>
        </p:spPr>
        <p:txBody>
          <a:bodyPr wrap="square">
            <a:spAutoFit/>
          </a:bodyPr>
          <a:lstStyle/>
          <a:p>
            <a:pPr algn="r"/>
            <a:endParaRPr lang="en-US" sz="1200" dirty="0">
              <a:solidFill>
                <a:srgbClr val="002060"/>
              </a:solidFill>
              <a:latin typeface="Brandon grotesque medium" panose="020B0603020203060202" pitchFamily="34" charset="0"/>
            </a:endParaRPr>
          </a:p>
          <a:p>
            <a:pPr lvl="0" algn="r"/>
            <a:r>
              <a:rPr lang="en-US" sz="1200" dirty="0" err="1">
                <a:solidFill>
                  <a:srgbClr val="002060"/>
                </a:solidFill>
                <a:latin typeface="Brandon grotesque medium" panose="020B0603020203060202" pitchFamily="34" charset="0"/>
              </a:rPr>
              <a:t>Tjaden</a:t>
            </a:r>
            <a:r>
              <a:rPr lang="en-US" sz="1200" dirty="0">
                <a:solidFill>
                  <a:srgbClr val="002060"/>
                </a:solidFill>
                <a:latin typeface="Brandon grotesque medium" panose="020B0603020203060202" pitchFamily="34" charset="0"/>
              </a:rPr>
              <a:t>, P. &amp; </a:t>
            </a:r>
            <a:r>
              <a:rPr lang="en-US" sz="1200" dirty="0" err="1">
                <a:solidFill>
                  <a:srgbClr val="002060"/>
                </a:solidFill>
                <a:latin typeface="Brandon grotesque medium" panose="020B0603020203060202" pitchFamily="34" charset="0"/>
              </a:rPr>
              <a:t>Thoennes</a:t>
            </a:r>
            <a:r>
              <a:rPr lang="en-US" sz="1200" dirty="0">
                <a:solidFill>
                  <a:srgbClr val="002060"/>
                </a:solidFill>
                <a:latin typeface="Brandon grotesque medium" panose="020B0603020203060202" pitchFamily="34" charset="0"/>
              </a:rPr>
              <a:t>, N. (1998). Stalking in America: Findings from the national violence against women survey (NCJ#169592). Washington, DC: National Institute of Justice Centers for Disease Control and Prevention. Retrieved from https://www.ncjrs.gov/pdffiles/169592.pdf.</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836" y="1605144"/>
            <a:ext cx="7886700" cy="4096922"/>
          </a:xfrm>
        </p:spPr>
      </p:pic>
    </p:spTree>
    <p:extLst>
      <p:ext uri="{BB962C8B-B14F-4D97-AF65-F5344CB8AC3E}">
        <p14:creationId xmlns:p14="http://schemas.microsoft.com/office/powerpoint/2010/main" val="3568505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0988" y="1617409"/>
            <a:ext cx="7826188" cy="3690938"/>
          </a:xfrm>
        </p:spPr>
        <p:txBody>
          <a:bodyPr>
            <a:noAutofit/>
          </a:bodyPr>
          <a:lstStyle/>
          <a:p>
            <a:pPr marL="0" indent="0" algn="ctr">
              <a:buNone/>
            </a:pPr>
            <a:r>
              <a:rPr lang="en-US" sz="6600" b="1" dirty="0" smtClean="0">
                <a:solidFill>
                  <a:schemeClr val="bg1"/>
                </a:solidFill>
                <a:latin typeface="Brandon Grotesque Medium" panose="020B0603020203060202" pitchFamily="34" charset="0"/>
              </a:rPr>
              <a:t>On average, </a:t>
            </a:r>
            <a:r>
              <a:rPr lang="en-US" sz="6600" b="1" dirty="0">
                <a:solidFill>
                  <a:schemeClr val="bg1"/>
                </a:solidFill>
                <a:latin typeface="Brandon Grotesque Medium" panose="020B0603020203060202" pitchFamily="34" charset="0"/>
              </a:rPr>
              <a:t>i</a:t>
            </a:r>
            <a:r>
              <a:rPr lang="en-US" sz="6600" b="1" dirty="0" smtClean="0">
                <a:solidFill>
                  <a:schemeClr val="bg1"/>
                </a:solidFill>
                <a:latin typeface="Brandon Grotesque Medium" panose="020B0603020203060202" pitchFamily="34" charset="0"/>
              </a:rPr>
              <a:t>ntimate </a:t>
            </a:r>
            <a:r>
              <a:rPr lang="en-US" sz="6600" b="1" dirty="0">
                <a:solidFill>
                  <a:schemeClr val="bg1"/>
                </a:solidFill>
                <a:latin typeface="Brandon Grotesque Medium" panose="020B0603020203060202" pitchFamily="34" charset="0"/>
              </a:rPr>
              <a:t>partner stalkers </a:t>
            </a:r>
            <a:r>
              <a:rPr lang="en-US" sz="6600" b="1" dirty="0" smtClean="0">
                <a:solidFill>
                  <a:schemeClr val="bg1"/>
                </a:solidFill>
                <a:latin typeface="Brandon Grotesque Medium" panose="020B0603020203060202" pitchFamily="34" charset="0"/>
              </a:rPr>
              <a:t>pose the greatest threats to their victims.</a:t>
            </a:r>
            <a:endParaRPr lang="en-US" sz="6600" b="1" dirty="0">
              <a:solidFill>
                <a:schemeClr val="bg1"/>
              </a:solidFill>
              <a:latin typeface="Brandon Grotesque Medium" panose="020B0603020203060202" pitchFamily="34" charset="0"/>
            </a:endParaRPr>
          </a:p>
        </p:txBody>
      </p:sp>
    </p:spTree>
    <p:extLst>
      <p:ext uri="{BB962C8B-B14F-4D97-AF65-F5344CB8AC3E}">
        <p14:creationId xmlns:p14="http://schemas.microsoft.com/office/powerpoint/2010/main" val="114607999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1" name="Rectangle 2"/>
          <p:cNvSpPr>
            <a:spLocks noGrp="1"/>
          </p:cNvSpPr>
          <p:nvPr>
            <p:ph type="title"/>
          </p:nvPr>
        </p:nvSpPr>
        <p:spPr/>
        <p:txBody>
          <a:bodyPr/>
          <a:lstStyle/>
          <a:p>
            <a:r>
              <a:rPr lang="en-US" dirty="0"/>
              <a:t>Intimate Partner Stalkers  </a:t>
            </a:r>
            <a:br>
              <a:rPr lang="en-US" dirty="0"/>
            </a:br>
            <a:r>
              <a:rPr lang="en-US" sz="2200" dirty="0"/>
              <a:t>Increased Risk for Victims</a:t>
            </a:r>
          </a:p>
        </p:txBody>
      </p:sp>
      <p:graphicFrame>
        <p:nvGraphicFramePr>
          <p:cNvPr id="2" name="Diagram 1"/>
          <p:cNvGraphicFramePr/>
          <p:nvPr>
            <p:extLst/>
          </p:nvPr>
        </p:nvGraphicFramePr>
        <p:xfrm>
          <a:off x="602914" y="1690689"/>
          <a:ext cx="7912436" cy="352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46888" y="5647483"/>
            <a:ext cx="8897112" cy="501676"/>
          </a:xfrm>
          <a:prstGeom prst="rect">
            <a:avLst/>
          </a:prstGeom>
        </p:spPr>
        <p:txBody>
          <a:bodyPr wrap="square">
            <a:spAutoFit/>
          </a:bodyPr>
          <a:lstStyle/>
          <a:p>
            <a:pPr marR="0" lvl="0" algn="r">
              <a:lnSpc>
                <a:spcPct val="95000"/>
              </a:lnSpc>
              <a:spcBef>
                <a:spcPts val="520"/>
              </a:spcBef>
              <a:spcAft>
                <a:spcPts val="0"/>
              </a:spcAft>
            </a:pPr>
            <a:r>
              <a:rPr lang="en-US" sz="1400" dirty="0" err="1">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Mohandie</a:t>
            </a:r>
            <a:r>
              <a:rPr lang="en-US" sz="14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 K., </a:t>
            </a:r>
            <a:r>
              <a:rPr lang="en-US" sz="1400" dirty="0" err="1">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Meloy</a:t>
            </a:r>
            <a:r>
              <a:rPr lang="en-US" sz="14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 J.R., McGowan, M.G., &amp; Williams, J. (2006).  </a:t>
            </a:r>
            <a:r>
              <a:rPr lang="en-US" sz="14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The RECON Typology of Stalking: Reliability and Validity Based upon a Large Sample of North American Stalkers</a:t>
            </a:r>
            <a:r>
              <a:rPr lang="en-US" sz="14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a:t>
            </a:r>
            <a:r>
              <a:rPr lang="en-US" sz="14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 </a:t>
            </a:r>
            <a:r>
              <a:rPr lang="en-US" sz="1400" i="1"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Journal of Forensic Sciences, 51</a:t>
            </a:r>
            <a:r>
              <a:rPr lang="en-US" sz="14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 (</a:t>
            </a:r>
            <a:r>
              <a:rPr lang="en-US" sz="14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1), 147-155. </a:t>
            </a:r>
            <a:endParaRPr lang="en-US" sz="1400" dirty="0">
              <a:solidFill>
                <a:srgbClr val="032E5C"/>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337953534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5730" y="1297840"/>
            <a:ext cx="2313296" cy="1095233"/>
          </a:xfrm>
          <a:prstGeom prst="roundRect">
            <a:avLst/>
          </a:prstGeom>
          <a:solidFill>
            <a:srgbClr val="C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959"/>
                </a:solidFill>
                <a:latin typeface="Brandon Grotesque Medium" panose="020B0603020203060202" pitchFamily="34" charset="0"/>
              </a:rPr>
              <a:t>Physical Abuse</a:t>
            </a:r>
          </a:p>
        </p:txBody>
      </p:sp>
      <p:sp>
        <p:nvSpPr>
          <p:cNvPr id="5" name="Rounded Rectangle 4"/>
          <p:cNvSpPr/>
          <p:nvPr/>
        </p:nvSpPr>
        <p:spPr>
          <a:xfrm>
            <a:off x="635730" y="3314459"/>
            <a:ext cx="2313296" cy="109523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959"/>
                </a:solidFill>
                <a:latin typeface="Brandon Grotesque Medium" panose="020B0603020203060202" pitchFamily="34" charset="0"/>
              </a:rPr>
              <a:t>Stalking</a:t>
            </a:r>
          </a:p>
        </p:txBody>
      </p:sp>
      <p:sp>
        <p:nvSpPr>
          <p:cNvPr id="7" name="TextBox 6"/>
          <p:cNvSpPr txBox="1"/>
          <p:nvPr/>
        </p:nvSpPr>
        <p:spPr>
          <a:xfrm>
            <a:off x="3237203" y="518471"/>
            <a:ext cx="1242648" cy="4131900"/>
          </a:xfrm>
          <a:prstGeom prst="rect">
            <a:avLst/>
          </a:prstGeom>
          <a:noFill/>
        </p:spPr>
        <p:txBody>
          <a:bodyPr wrap="none" rtlCol="0">
            <a:spAutoFit/>
          </a:bodyPr>
          <a:lstStyle/>
          <a:p>
            <a:r>
              <a:rPr lang="en-US" sz="26250" dirty="0">
                <a:solidFill>
                  <a:srgbClr val="002959"/>
                </a:solidFill>
              </a:rPr>
              <a:t>}</a:t>
            </a:r>
          </a:p>
        </p:txBody>
      </p:sp>
      <p:sp>
        <p:nvSpPr>
          <p:cNvPr id="10" name="Rectangle 3"/>
          <p:cNvSpPr>
            <a:spLocks noGrp="1"/>
          </p:cNvSpPr>
          <p:nvPr>
            <p:ph sz="quarter" idx="4294967295"/>
          </p:nvPr>
        </p:nvSpPr>
        <p:spPr>
          <a:xfrm>
            <a:off x="4657165" y="1444384"/>
            <a:ext cx="3962400" cy="3740150"/>
          </a:xfrm>
        </p:spPr>
        <p:txBody>
          <a:bodyPr>
            <a:noAutofit/>
          </a:bodyPr>
          <a:lstStyle/>
          <a:p>
            <a:pPr marL="89154" indent="0" algn="ctr">
              <a:spcAft>
                <a:spcPct val="25000"/>
              </a:spcAft>
              <a:buNone/>
            </a:pPr>
            <a:r>
              <a:rPr lang="en-US" sz="5400" dirty="0">
                <a:solidFill>
                  <a:srgbClr val="002D59"/>
                </a:solidFill>
                <a:latin typeface="Brandon Grotesque Medium" panose="020B0603020203060202" pitchFamily="34" charset="0"/>
              </a:rPr>
              <a:t>Greater risk of lethality </a:t>
            </a:r>
            <a:r>
              <a:rPr lang="en-US" sz="3600" dirty="0">
                <a:solidFill>
                  <a:srgbClr val="002D59"/>
                </a:solidFill>
                <a:latin typeface="Brandon Grotesque Medium" panose="020B0603020203060202" pitchFamily="34" charset="0"/>
              </a:rPr>
              <a:t>than either behavior alone.</a:t>
            </a:r>
          </a:p>
        </p:txBody>
      </p:sp>
    </p:spTree>
    <p:extLst>
      <p:ext uri="{BB962C8B-B14F-4D97-AF65-F5344CB8AC3E}">
        <p14:creationId xmlns:p14="http://schemas.microsoft.com/office/powerpoint/2010/main" val="208808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5" name="Rectangle 2"/>
          <p:cNvSpPr>
            <a:spLocks noGrp="1"/>
          </p:cNvSpPr>
          <p:nvPr>
            <p:ph type="title"/>
          </p:nvPr>
        </p:nvSpPr>
        <p:spPr/>
        <p:txBody>
          <a:bodyPr/>
          <a:lstStyle/>
          <a:p>
            <a:r>
              <a:rPr lang="en-US"/>
              <a:t>Lethality Risks</a:t>
            </a:r>
            <a:endParaRPr lang="en-US" dirty="0"/>
          </a:p>
        </p:txBody>
      </p:sp>
      <p:graphicFrame>
        <p:nvGraphicFramePr>
          <p:cNvPr id="3" name="Diagram 2"/>
          <p:cNvGraphicFramePr/>
          <p:nvPr>
            <p:extLst/>
          </p:nvPr>
        </p:nvGraphicFramePr>
        <p:xfrm>
          <a:off x="237067" y="1436913"/>
          <a:ext cx="8763000" cy="4210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28650" y="5876468"/>
            <a:ext cx="8515350" cy="443198"/>
          </a:xfrm>
          <a:prstGeom prst="rect">
            <a:avLst/>
          </a:prstGeom>
        </p:spPr>
        <p:txBody>
          <a:bodyPr wrap="square">
            <a:spAutoFit/>
          </a:bodyPr>
          <a:lstStyle/>
          <a:p>
            <a:pPr marR="0" lvl="0" algn="r">
              <a:lnSpc>
                <a:spcPct val="95000"/>
              </a:lnSpc>
              <a:spcBef>
                <a:spcPts val="520"/>
              </a:spcBef>
              <a:spcAft>
                <a:spcPts val="0"/>
              </a:spcAft>
            </a:pP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McFarlane</a:t>
            </a:r>
            <a:r>
              <a:rPr lang="en-US" sz="12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 J., Campbell, J.C., Wilt, S., Ulrich, Y., &amp; Xu, X. (1999.) </a:t>
            </a: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Stalking and Intimate Partner </a:t>
            </a:r>
            <a:r>
              <a:rPr lang="en-US" sz="1200" dirty="0" err="1">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Femicide</a:t>
            </a:r>
            <a:r>
              <a:rPr lang="en-US" sz="12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a:t>
            </a: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 </a:t>
            </a:r>
            <a:r>
              <a:rPr lang="en-US" sz="1200" i="1"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Homicide Studies 3</a:t>
            </a:r>
            <a:r>
              <a:rPr lang="en-US" sz="1200" dirty="0">
                <a:solidFill>
                  <a:srgbClr val="032E5C"/>
                </a:solidFill>
                <a:latin typeface="Brandon Grotesque Medium" panose="020B0603020203060202" pitchFamily="34" charset="0"/>
                <a:ea typeface="Bookman Old Style" panose="02050604050505020204" pitchFamily="18" charset="0"/>
                <a:cs typeface="Calibri" panose="020F0502020204030204" pitchFamily="34" charset="0"/>
              </a:rPr>
              <a:t> (</a:t>
            </a:r>
            <a:r>
              <a:rPr lang="en-US" sz="1200" dirty="0">
                <a:solidFill>
                  <a:srgbClr val="032E5C"/>
                </a:solidFill>
                <a:latin typeface="Brandon Grotesque Medium" panose="020B0603020203060202" pitchFamily="34" charset="0"/>
                <a:ea typeface="Bookman Old Style" panose="02050604050505020204" pitchFamily="18" charset="0"/>
                <a:cs typeface="Bookman Old Style" panose="02050604050505020204" pitchFamily="18" charset="0"/>
              </a:rPr>
              <a:t>4), 300-316. Retrieved from http://ncdsv.org/images/HomicideStudies_StalkingAndIntimatePartnerFemicide_11-1999.pdf. </a:t>
            </a:r>
            <a:endParaRPr lang="en-US" sz="1200" dirty="0">
              <a:solidFill>
                <a:srgbClr val="032E5C"/>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56707047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Stalking and Sexual Violence</a:t>
            </a:r>
          </a:p>
        </p:txBody>
      </p:sp>
      <p:sp>
        <p:nvSpPr>
          <p:cNvPr id="5" name="Subtitle 4">
            <a:extLst>
              <a:ext uri="{FF2B5EF4-FFF2-40B4-BE49-F238E27FC236}">
                <a16:creationId xmlns:a16="http://schemas.microsoft.com/office/drawing/2014/main" id="{B0860687-6D68-5347-9F26-4FF7C81BA3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444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Intersections of Sexual Violence and Stalking</a:t>
            </a:r>
            <a:endParaRPr lang="en-US" dirty="0"/>
          </a:p>
        </p:txBody>
      </p:sp>
      <p:sp>
        <p:nvSpPr>
          <p:cNvPr id="4" name="Content Placeholder 3">
            <a:extLst>
              <a:ext uri="{FF2B5EF4-FFF2-40B4-BE49-F238E27FC236}">
                <a16:creationId xmlns:a16="http://schemas.microsoft.com/office/drawing/2014/main" id="{1DE0F592-3ADB-C541-BF91-C651DE53E07A}"/>
              </a:ext>
            </a:extLst>
          </p:cNvPr>
          <p:cNvSpPr>
            <a:spLocks noGrp="1"/>
          </p:cNvSpPr>
          <p:nvPr>
            <p:ph idx="1"/>
          </p:nvPr>
        </p:nvSpPr>
        <p:spPr/>
        <p:txBody>
          <a:bodyPr/>
          <a:lstStyle/>
          <a:p>
            <a:pPr>
              <a:buFont typeface="Arial" panose="020B0604020202020204" pitchFamily="34" charset="0"/>
              <a:buChar char="•"/>
            </a:pPr>
            <a:r>
              <a:rPr lang="en-US" b="1" dirty="0"/>
              <a:t>A stalker may:</a:t>
            </a:r>
            <a:endParaRPr lang="en-US" dirty="0"/>
          </a:p>
          <a:p>
            <a:pPr lvl="1">
              <a:buFont typeface="Arial" panose="020B0604020202020204" pitchFamily="34" charset="0"/>
              <a:buChar char="•"/>
            </a:pPr>
            <a:r>
              <a:rPr lang="en-US" dirty="0"/>
              <a:t>Threaten to sexually assault the victim</a:t>
            </a:r>
          </a:p>
          <a:p>
            <a:pPr lvl="1">
              <a:buFont typeface="Arial" panose="020B0604020202020204" pitchFamily="34" charset="0"/>
              <a:buChar char="•"/>
            </a:pPr>
            <a:r>
              <a:rPr lang="en-US" dirty="0"/>
              <a:t>Sexually assault the victim</a:t>
            </a:r>
          </a:p>
          <a:p>
            <a:pPr lvl="1">
              <a:buFont typeface="Arial" panose="020B0604020202020204" pitchFamily="34" charset="0"/>
              <a:buChar char="•"/>
            </a:pPr>
            <a:r>
              <a:rPr lang="en-US" dirty="0"/>
              <a:t>Attempt to get someone else to sexually assault the victim</a:t>
            </a:r>
          </a:p>
        </p:txBody>
      </p:sp>
    </p:spTree>
    <p:extLst>
      <p:ext uri="{BB962C8B-B14F-4D97-AF65-F5344CB8AC3E}">
        <p14:creationId xmlns:p14="http://schemas.microsoft.com/office/powerpoint/2010/main" val="3187566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Craigslist Case</a:t>
            </a:r>
            <a:endParaRPr lang="en-US" dirty="0"/>
          </a:p>
        </p:txBody>
      </p:sp>
      <p:sp>
        <p:nvSpPr>
          <p:cNvPr id="4" name="Content Placeholder 2"/>
          <p:cNvSpPr txBox="1">
            <a:spLocks/>
          </p:cNvSpPr>
          <p:nvPr/>
        </p:nvSpPr>
        <p:spPr>
          <a:xfrm>
            <a:off x="628650" y="1853595"/>
            <a:ext cx="4128706" cy="3616762"/>
          </a:xfrm>
          <a:prstGeom prst="rect">
            <a:avLst/>
          </a:prstGeom>
        </p:spPr>
        <p:txBody>
          <a:bodyPr>
            <a:noAutofit/>
          </a:bodyPr>
          <a:lstStyle>
            <a:defPPr marR="0" lvl="0" algn="l" rtl="0">
              <a:lnSpc>
                <a:spcPct val="100000"/>
              </a:lnSpc>
              <a:spcBef>
                <a:spcPts val="0"/>
              </a:spcBef>
              <a:spcAft>
                <a:spcPts val="0"/>
              </a:spcAft>
            </a:defPPr>
            <a:lvl1pPr marL="192881" marR="0" lvl="0" indent="-192881" algn="l" defTabSz="385763" rtl="0" eaLnBrk="1" fontAlgn="auto" latinLnBrk="0" hangingPunct="1">
              <a:lnSpc>
                <a:spcPct val="90000"/>
              </a:lnSpc>
              <a:spcBef>
                <a:spcPts val="422"/>
              </a:spcBef>
              <a:spcAft>
                <a:spcPts val="0"/>
              </a:spcAft>
              <a:buClr>
                <a:schemeClr val="tx1"/>
              </a:buClr>
              <a:buSzTx/>
              <a:buFont typeface="Arial" panose="020B0604020202020204" pitchFamily="34" charset="0"/>
              <a:buChar char="•"/>
              <a:tabLst/>
              <a:defRPr kumimoji="0" lang="en-US" sz="1266" b="0" i="0" u="none" strike="noStrike" kern="1200" cap="none" spc="0" normalizeH="0" baseline="0" noProof="0">
                <a:ln>
                  <a:noFill/>
                </a:ln>
                <a:solidFill>
                  <a:schemeClr val="bg1"/>
                </a:solidFill>
                <a:effectLst/>
                <a:uLnTx/>
                <a:uFillTx/>
                <a:latin typeface="Calibri" panose="020F0502020204030204"/>
                <a:ea typeface="Lato"/>
                <a:cs typeface="Lato"/>
                <a:sym typeface="Lato"/>
              </a:defRPr>
            </a:lvl1pPr>
            <a:lvl2pPr marL="289322" marR="0" lvl="1" indent="-96441" algn="l" defTabSz="385763" rtl="0" eaLnBrk="1" fontAlgn="auto" latinLnBrk="0" hangingPunct="1">
              <a:lnSpc>
                <a:spcPct val="90000"/>
              </a:lnSpc>
              <a:spcBef>
                <a:spcPts val="211"/>
              </a:spcBef>
              <a:spcAft>
                <a:spcPts val="0"/>
              </a:spcAft>
              <a:buClrTx/>
              <a:buSzTx/>
              <a:buFont typeface="Calibri" panose="020F0502020204030204" pitchFamily="34" charset="0"/>
              <a:buChar char="‒"/>
              <a:tabLst/>
              <a:defRPr kumimoji="0" lang="en-US" sz="1013" b="0" i="0" u="none" strike="noStrike" kern="1200" cap="none" spc="0" normalizeH="0" baseline="0" noProof="0">
                <a:ln>
                  <a:noFill/>
                </a:ln>
                <a:solidFill>
                  <a:schemeClr val="bg1"/>
                </a:solidFill>
                <a:effectLst/>
                <a:uLnTx/>
                <a:uFillTx/>
                <a:latin typeface="Calibri" panose="020F0502020204030204"/>
                <a:ea typeface="Lato"/>
                <a:cs typeface="Lato"/>
                <a:sym typeface="Lato"/>
              </a:defRPr>
            </a:lvl2pPr>
            <a:lvl3pPr marL="482204" marR="0" lvl="2" indent="-96441" algn="l" defTabSz="385763" rtl="0" eaLnBrk="1" fontAlgn="auto" latinLnBrk="0" hangingPunct="1">
              <a:lnSpc>
                <a:spcPct val="90000"/>
              </a:lnSpc>
              <a:spcBef>
                <a:spcPts val="211"/>
              </a:spcBef>
              <a:spcAft>
                <a:spcPts val="0"/>
              </a:spcAft>
              <a:buClrTx/>
              <a:buSzTx/>
              <a:buFont typeface="Wingdings" panose="05000000000000000000" pitchFamily="2" charset="2"/>
              <a:buChar char="§"/>
              <a:tabLst/>
              <a:defRPr kumimoji="0" lang="en-US" sz="844" b="0" i="0" u="none" strike="noStrike" kern="1200" cap="none" spc="0" normalizeH="0" baseline="0" noProof="0">
                <a:ln>
                  <a:noFill/>
                </a:ln>
                <a:solidFill>
                  <a:schemeClr val="bg1"/>
                </a:solidFill>
                <a:effectLst/>
                <a:uLnTx/>
                <a:uFillTx/>
                <a:latin typeface="Calibri" panose="020F0502020204030204"/>
                <a:ea typeface="Lato"/>
                <a:cs typeface="Lato"/>
                <a:sym typeface="Lato"/>
              </a:defRPr>
            </a:lvl3pPr>
            <a:lvl4pPr marL="675085" marR="0" lvl="3"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760" b="0" i="0" u="none" strike="noStrike" kern="1200" cap="none" spc="0" normalizeH="0" baseline="0" noProof="0">
                <a:ln>
                  <a:noFill/>
                </a:ln>
                <a:solidFill>
                  <a:schemeClr val="bg1"/>
                </a:solidFill>
                <a:effectLst/>
                <a:uLnTx/>
                <a:uFillTx/>
                <a:latin typeface="Calibri" panose="020F0502020204030204"/>
                <a:ea typeface="Lato"/>
                <a:cs typeface="Lato"/>
                <a:sym typeface="Lato"/>
              </a:defRPr>
            </a:lvl4pPr>
            <a:lvl5pPr marL="867966" marR="0" lvl="4"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kumimoji="0" lang="en-US" sz="760" b="0" i="0" u="none" strike="noStrike" kern="1200" cap="none" spc="0" normalizeH="0" baseline="0" noProof="0">
                <a:ln>
                  <a:noFill/>
                </a:ln>
                <a:solidFill>
                  <a:schemeClr val="bg1"/>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a:lstStyle>
          <a:p>
            <a:pPr marL="0" indent="0">
              <a:buNone/>
            </a:pPr>
            <a:r>
              <a:rPr lang="en-US" sz="3600" b="1" dirty="0">
                <a:solidFill>
                  <a:srgbClr val="002D59"/>
                </a:solidFill>
                <a:latin typeface="Brandon Grotesque Medium" panose="020B0603020203060202" pitchFamily="34" charset="0"/>
              </a:rPr>
              <a:t>Kenneth Kuban posted at least 165 ads in Craigslist "casual encounters" section posing as his ex-girlfriend.</a:t>
            </a:r>
          </a:p>
        </p:txBody>
      </p:sp>
      <p:pic>
        <p:nvPicPr>
          <p:cNvPr id="5" name="Picture 2" descr="http://www.readthehook.com/files/images/field_images/news-kuban-craigslist.jpg&#10;&#10;Photo of Kenneth Kuban">
            <a:extLst>
              <a:ext uri="{FF2B5EF4-FFF2-40B4-BE49-F238E27FC236}">
                <a16:creationId xmlns:a16="http://schemas.microsoft.com/office/drawing/2014/main" id="{5A76DAE4-E06D-3347-A044-8ACD19D39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26" r="2720"/>
          <a:stretch/>
        </p:blipFill>
        <p:spPr bwMode="auto">
          <a:xfrm>
            <a:off x="4889741" y="1853595"/>
            <a:ext cx="4254259" cy="31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23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for Sexual Assault as Stalking</a:t>
            </a:r>
          </a:p>
        </p:txBody>
      </p:sp>
      <p:sp>
        <p:nvSpPr>
          <p:cNvPr id="3" name="Content Placeholder 2"/>
          <p:cNvSpPr>
            <a:spLocks noGrp="1"/>
          </p:cNvSpPr>
          <p:nvPr>
            <p:ph idx="1"/>
          </p:nvPr>
        </p:nvSpPr>
        <p:spPr/>
        <p:txBody>
          <a:bodyPr/>
          <a:lstStyle/>
          <a:p>
            <a:r>
              <a:rPr lang="en-US" sz="3200" dirty="0"/>
              <a:t>6% of the 1882 college men surveyed met the criteria for attempted or completed rape</a:t>
            </a:r>
          </a:p>
          <a:p>
            <a:r>
              <a:rPr lang="en-US" sz="3200" dirty="0"/>
              <a:t>These were repeat perpetrators who averaged about 6 rapes per </a:t>
            </a:r>
            <a:r>
              <a:rPr lang="en-US" sz="3200" dirty="0" smtClean="0"/>
              <a:t>person</a:t>
            </a:r>
            <a:endParaRPr lang="en-US" sz="3200" dirty="0"/>
          </a:p>
        </p:txBody>
      </p:sp>
      <p:sp>
        <p:nvSpPr>
          <p:cNvPr id="4" name="Rectangle 3"/>
          <p:cNvSpPr/>
          <p:nvPr/>
        </p:nvSpPr>
        <p:spPr>
          <a:xfrm>
            <a:off x="484094" y="6176963"/>
            <a:ext cx="8122024" cy="445507"/>
          </a:xfrm>
          <a:prstGeom prst="rect">
            <a:avLst/>
          </a:prstGeom>
        </p:spPr>
        <p:txBody>
          <a:bodyPr wrap="square">
            <a:spAutoFit/>
          </a:bodyPr>
          <a:lstStyle/>
          <a:p>
            <a:pPr marR="0" lvl="0" algn="r">
              <a:lnSpc>
                <a:spcPct val="95000"/>
              </a:lnSpc>
              <a:spcBef>
                <a:spcPts val="520"/>
              </a:spcBef>
              <a:spcAft>
                <a:spcPts val="0"/>
              </a:spcAft>
            </a:pPr>
            <a:r>
              <a:rPr lang="en-US" sz="1200" dirty="0" err="1">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Lisak</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 D &amp; Miller, P. (2002). Repeat Rape and Multiple Offending Among Undetected Rapists. </a:t>
            </a:r>
            <a:r>
              <a:rPr lang="en-US" sz="1200" i="1"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Violence and Victims 17 </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(1), 73-84. Retrieved from https://www.davidlisak.com/wp-content/uploads/pdf/RepeatRapeinUndetectedRapists.pdf. </a:t>
            </a:r>
            <a:endParaRPr lang="en-US" sz="1200" dirty="0">
              <a:solidFill>
                <a:srgbClr val="163259"/>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2852148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46857"/>
            <a:ext cx="7886700" cy="1325563"/>
          </a:xfrm>
        </p:spPr>
        <p:txBody>
          <a:bodyPr>
            <a:normAutofit fontScale="90000"/>
          </a:bodyPr>
          <a:lstStyle/>
          <a:p>
            <a:r>
              <a:rPr lang="en-US" dirty="0"/>
              <a:t>Repeat Campus Sexual Assault Perpetrators Often Premeditated Rape</a:t>
            </a:r>
          </a:p>
        </p:txBody>
      </p:sp>
      <p:sp>
        <p:nvSpPr>
          <p:cNvPr id="3" name="Content Placeholder 2"/>
          <p:cNvSpPr>
            <a:spLocks noGrp="1"/>
          </p:cNvSpPr>
          <p:nvPr>
            <p:ph idx="1"/>
          </p:nvPr>
        </p:nvSpPr>
        <p:spPr/>
        <p:txBody>
          <a:bodyPr>
            <a:normAutofit lnSpcReduction="10000"/>
          </a:bodyPr>
          <a:lstStyle/>
          <a:p>
            <a:r>
              <a:rPr lang="en-US" dirty="0"/>
              <a:t>Chose targets intentionally. Identified vulnerable young women, often focusing on Freshmen</a:t>
            </a:r>
          </a:p>
          <a:p>
            <a:r>
              <a:rPr lang="en-US" dirty="0"/>
              <a:t>Contacted multiple times: invited them to parties, messaged through social media, texting and call.</a:t>
            </a:r>
          </a:p>
          <a:p>
            <a:r>
              <a:rPr lang="en-US" dirty="0"/>
              <a:t>Plied with alcohol: served drinks, controlled alcohol, made strong drinks</a:t>
            </a:r>
          </a:p>
          <a:p>
            <a:r>
              <a:rPr lang="en-US" dirty="0"/>
              <a:t>Isolated victims: many had rooms set up at their parties for the purpose of committing rape </a:t>
            </a:r>
          </a:p>
          <a:p>
            <a:r>
              <a:rPr lang="en-US" dirty="0"/>
              <a:t> Contacted after: texted, messaged and/or called to either threaten and/or invite to another party</a:t>
            </a:r>
          </a:p>
          <a:p>
            <a:endParaRPr lang="en-US" dirty="0"/>
          </a:p>
        </p:txBody>
      </p:sp>
      <p:sp>
        <p:nvSpPr>
          <p:cNvPr id="5" name="Rectangle 4"/>
          <p:cNvSpPr/>
          <p:nvPr/>
        </p:nvSpPr>
        <p:spPr>
          <a:xfrm>
            <a:off x="484094" y="6176963"/>
            <a:ext cx="8122024" cy="445507"/>
          </a:xfrm>
          <a:prstGeom prst="rect">
            <a:avLst/>
          </a:prstGeom>
        </p:spPr>
        <p:txBody>
          <a:bodyPr wrap="square">
            <a:spAutoFit/>
          </a:bodyPr>
          <a:lstStyle/>
          <a:p>
            <a:pPr marR="0" lvl="0" algn="r">
              <a:lnSpc>
                <a:spcPct val="95000"/>
              </a:lnSpc>
              <a:spcBef>
                <a:spcPts val="520"/>
              </a:spcBef>
              <a:spcAft>
                <a:spcPts val="0"/>
              </a:spcAft>
            </a:pPr>
            <a:r>
              <a:rPr lang="en-US" sz="1200" dirty="0" err="1">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Lisak</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 D &amp; Miller, P. (2002). Repeat Rape and Multiple Offending Among Undetected Rapists. </a:t>
            </a:r>
            <a:r>
              <a:rPr lang="en-US" sz="1200" i="1"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Violence and Victims 17 </a:t>
            </a:r>
            <a:r>
              <a:rPr lang="en-US" sz="1200" dirty="0">
                <a:solidFill>
                  <a:srgbClr val="163259"/>
                </a:solidFill>
                <a:latin typeface="Brandon Grotesque Medium" panose="020B0603020203060202" pitchFamily="34" charset="0"/>
                <a:ea typeface="Bookman Old Style" panose="02050604050505020204" pitchFamily="18" charset="0"/>
                <a:cs typeface="Bookman Old Style" panose="02050604050505020204" pitchFamily="18" charset="0"/>
              </a:rPr>
              <a:t>(1), 73-84. Retrieved from https://www.davidlisak.com/wp-content/uploads/pdf/RepeatRapeinUndetectedRapists.pdf. </a:t>
            </a:r>
            <a:endParaRPr lang="en-US" sz="1200" dirty="0">
              <a:solidFill>
                <a:srgbClr val="163259"/>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9618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21B660-419E-C046-BF3B-8FB2A20AF231}"/>
              </a:ext>
            </a:extLst>
          </p:cNvPr>
          <p:cNvSpPr>
            <a:spLocks noGrp="1"/>
          </p:cNvSpPr>
          <p:nvPr>
            <p:ph type="title"/>
          </p:nvPr>
        </p:nvSpPr>
        <p:spPr/>
        <p:txBody>
          <a:bodyPr/>
          <a:lstStyle/>
          <a:p>
            <a:r>
              <a:rPr lang="en-US"/>
              <a:t>Today’s Objectives</a:t>
            </a:r>
            <a:endParaRPr lang="en-US" dirty="0"/>
          </a:p>
        </p:txBody>
      </p:sp>
      <p:sp>
        <p:nvSpPr>
          <p:cNvPr id="3" name="Content Placeholder 2"/>
          <p:cNvSpPr>
            <a:spLocks noGrp="1"/>
          </p:cNvSpPr>
          <p:nvPr>
            <p:ph idx="1"/>
          </p:nvPr>
        </p:nvSpPr>
        <p:spPr/>
        <p:txBody>
          <a:bodyPr/>
          <a:lstStyle/>
          <a:p>
            <a:pPr marL="0" indent="0">
              <a:buNone/>
            </a:pPr>
            <a:r>
              <a:rPr lang="en-US" dirty="0">
                <a:latin typeface="Brandon Grotesque Medium" panose="020B0603020203060202" pitchFamily="34" charset="0"/>
              </a:rPr>
              <a:t>By the end of today’s workshop, participants will be able to</a:t>
            </a:r>
            <a:r>
              <a:rPr lang="en-US" dirty="0" smtClean="0">
                <a:latin typeface="Brandon Grotesque Medium" panose="020B0603020203060202" pitchFamily="34" charset="0"/>
              </a:rPr>
              <a:t>:</a:t>
            </a:r>
            <a:br>
              <a:rPr lang="en-US" dirty="0" smtClean="0">
                <a:latin typeface="Brandon Grotesque Medium" panose="020B0603020203060202" pitchFamily="34" charset="0"/>
              </a:rPr>
            </a:br>
            <a:endParaRPr lang="en-US" dirty="0">
              <a:latin typeface="Brandon Grotesque Medium" panose="020B0603020203060202" pitchFamily="34" charset="0"/>
            </a:endParaRPr>
          </a:p>
          <a:p>
            <a:pPr lvl="1"/>
            <a:r>
              <a:rPr lang="en-US" dirty="0">
                <a:latin typeface="Brandon Grotesque Medium" panose="020B0603020203060202" pitchFamily="34" charset="0"/>
              </a:rPr>
              <a:t>Identify stalking behaviors and </a:t>
            </a:r>
            <a:r>
              <a:rPr lang="en-US" dirty="0" smtClean="0">
                <a:latin typeface="Brandon Grotesque Medium" panose="020B0603020203060202" pitchFamily="34" charset="0"/>
              </a:rPr>
              <a:t>dynamics</a:t>
            </a:r>
            <a:br>
              <a:rPr lang="en-US" dirty="0" smtClean="0">
                <a:latin typeface="Brandon Grotesque Medium" panose="020B0603020203060202" pitchFamily="34" charset="0"/>
              </a:rPr>
            </a:br>
            <a:endParaRPr lang="en-US" dirty="0">
              <a:latin typeface="Brandon Grotesque Medium" panose="020B0603020203060202" pitchFamily="34" charset="0"/>
            </a:endParaRPr>
          </a:p>
          <a:p>
            <a:pPr lvl="1"/>
            <a:r>
              <a:rPr lang="en-US" dirty="0">
                <a:latin typeface="Brandon Grotesque Medium" panose="020B0603020203060202" pitchFamily="34" charset="0"/>
              </a:rPr>
              <a:t>Recognize the intersection of stalking with other </a:t>
            </a:r>
            <a:r>
              <a:rPr lang="en-US" dirty="0" smtClean="0">
                <a:latin typeface="Brandon Grotesque Medium" panose="020B0603020203060202" pitchFamily="34" charset="0"/>
              </a:rPr>
              <a:t>crimes</a:t>
            </a:r>
            <a:br>
              <a:rPr lang="en-US" dirty="0" smtClean="0">
                <a:latin typeface="Brandon Grotesque Medium" panose="020B0603020203060202" pitchFamily="34" charset="0"/>
              </a:rPr>
            </a:br>
            <a:endParaRPr lang="en-US" dirty="0">
              <a:latin typeface="Brandon Grotesque Medium" panose="020B0603020203060202" pitchFamily="34" charset="0"/>
            </a:endParaRPr>
          </a:p>
          <a:p>
            <a:pPr lvl="1"/>
            <a:r>
              <a:rPr lang="en-US" dirty="0">
                <a:latin typeface="Brandon Grotesque Medium" panose="020B0603020203060202" pitchFamily="34" charset="0"/>
              </a:rPr>
              <a:t>Apply strategies for working with victims of stalking</a:t>
            </a:r>
          </a:p>
        </p:txBody>
      </p:sp>
    </p:spTree>
    <p:extLst>
      <p:ext uri="{BB962C8B-B14F-4D97-AF65-F5344CB8AC3E}">
        <p14:creationId xmlns:p14="http://schemas.microsoft.com/office/powerpoint/2010/main" val="2187327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Addressing Stalking</a:t>
            </a:r>
            <a:endParaRPr lang="en-US" dirty="0"/>
          </a:p>
        </p:txBody>
      </p:sp>
      <p:sp>
        <p:nvSpPr>
          <p:cNvPr id="5" name="Subtitle 4">
            <a:extLst>
              <a:ext uri="{FF2B5EF4-FFF2-40B4-BE49-F238E27FC236}">
                <a16:creationId xmlns:a16="http://schemas.microsoft.com/office/drawing/2014/main" id="{5A7160CF-653B-2A4D-AAA3-0051274CD5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0029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a:t>
            </a:r>
            <a:endParaRPr lang="en-US" dirty="0"/>
          </a:p>
        </p:txBody>
      </p:sp>
      <p:pic>
        <p:nvPicPr>
          <p:cNvPr id="4" name="Content Placeholder 3" descr="Woman looking at a laptop and writing something down on a notepa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9921" y="1825625"/>
            <a:ext cx="6604158" cy="4351338"/>
          </a:xfrm>
        </p:spPr>
      </p:pic>
    </p:spTree>
    <p:extLst>
      <p:ext uri="{BB962C8B-B14F-4D97-AF65-F5344CB8AC3E}">
        <p14:creationId xmlns:p14="http://schemas.microsoft.com/office/powerpoint/2010/main" val="161944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 Log</a:t>
            </a:r>
            <a:endParaRPr lang="en-US" dirty="0"/>
          </a:p>
        </p:txBody>
      </p:sp>
      <p:pic>
        <p:nvPicPr>
          <p:cNvPr id="4" name="Content Placeholder 3"/>
          <p:cNvPicPr>
            <a:picLocks noGrp="1" noChangeAspect="1"/>
          </p:cNvPicPr>
          <p:nvPr>
            <p:ph idx="4294967295"/>
          </p:nvPr>
        </p:nvPicPr>
        <p:blipFill rotWithShape="1">
          <a:blip r:embed="rId3"/>
          <a:srcRect l="1948" t="4669"/>
          <a:stretch/>
        </p:blipFill>
        <p:spPr>
          <a:xfrm>
            <a:off x="265174" y="1090862"/>
            <a:ext cx="8613651" cy="5122743"/>
          </a:xfrm>
          <a:prstGeom prst="rect">
            <a:avLst/>
          </a:prstGeom>
        </p:spPr>
      </p:pic>
    </p:spTree>
    <p:extLst>
      <p:ext uri="{BB962C8B-B14F-4D97-AF65-F5344CB8AC3E}">
        <p14:creationId xmlns:p14="http://schemas.microsoft.com/office/powerpoint/2010/main" val="2630717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Planning</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Consider:</a:t>
            </a:r>
          </a:p>
          <a:p>
            <a:pPr lvl="1"/>
            <a:r>
              <a:rPr lang="en-US" sz="3200" dirty="0"/>
              <a:t>The possibility of escalation</a:t>
            </a:r>
          </a:p>
          <a:p>
            <a:pPr lvl="1"/>
            <a:r>
              <a:rPr lang="en-US" sz="3200" dirty="0"/>
              <a:t>The variety of behaviors a stalker may engage in</a:t>
            </a:r>
          </a:p>
          <a:p>
            <a:pPr lvl="1"/>
            <a:r>
              <a:rPr lang="en-US" sz="3200" dirty="0"/>
              <a:t>Maintaining contact may be a part of a safety plan</a:t>
            </a:r>
          </a:p>
        </p:txBody>
      </p:sp>
    </p:spTree>
    <p:extLst>
      <p:ext uri="{BB962C8B-B14F-4D97-AF65-F5344CB8AC3E}">
        <p14:creationId xmlns:p14="http://schemas.microsoft.com/office/powerpoint/2010/main" val="2760944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49685"/>
            <a:ext cx="9144000" cy="4910420"/>
          </a:xfrm>
          <a:prstGeom prst="rect">
            <a:avLst/>
          </a:prstGeom>
        </p:spPr>
      </p:pic>
      <p:sp>
        <p:nvSpPr>
          <p:cNvPr id="3" name="Left Arrow 2"/>
          <p:cNvSpPr/>
          <p:nvPr/>
        </p:nvSpPr>
        <p:spPr>
          <a:xfrm>
            <a:off x="8522420" y="4248982"/>
            <a:ext cx="493989" cy="45060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a:t>SHARP Assessment</a:t>
            </a:r>
            <a:endParaRPr lang="en-US" dirty="0"/>
          </a:p>
        </p:txBody>
      </p:sp>
      <p:sp>
        <p:nvSpPr>
          <p:cNvPr id="7" name="Rectangle 6"/>
          <p:cNvSpPr/>
          <p:nvPr/>
        </p:nvSpPr>
        <p:spPr>
          <a:xfrm>
            <a:off x="5296665" y="5699685"/>
            <a:ext cx="3847335" cy="461665"/>
          </a:xfrm>
          <a:prstGeom prst="rect">
            <a:avLst/>
          </a:prstGeom>
        </p:spPr>
        <p:txBody>
          <a:bodyPr wrap="none">
            <a:spAutoFit/>
          </a:bodyPr>
          <a:lstStyle/>
          <a:p>
            <a:r>
              <a:rPr lang="en-US" sz="2400" b="1" dirty="0">
                <a:solidFill>
                  <a:srgbClr val="002060"/>
                </a:solidFill>
                <a:latin typeface="Brandon gothic normal"/>
              </a:rPr>
              <a:t>www.coercivecontrol.org</a:t>
            </a:r>
          </a:p>
        </p:txBody>
      </p:sp>
    </p:spTree>
    <p:extLst>
      <p:ext uri="{BB962C8B-B14F-4D97-AF65-F5344CB8AC3E}">
        <p14:creationId xmlns:p14="http://schemas.microsoft.com/office/powerpoint/2010/main" val="193116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60" y="868208"/>
            <a:ext cx="8229600" cy="1143000"/>
          </a:xfrm>
        </p:spPr>
        <p:txBody>
          <a:bodyPr/>
          <a:lstStyle/>
          <a:p>
            <a:r>
              <a:rPr lang="en-US" b="1" dirty="0"/>
              <a:t>The threat level is never fixed. Risks change over time and must be constantly assessed. </a:t>
            </a:r>
          </a:p>
        </p:txBody>
      </p:sp>
    </p:spTree>
    <p:extLst>
      <p:ext uri="{BB962C8B-B14F-4D97-AF65-F5344CB8AC3E}">
        <p14:creationId xmlns:p14="http://schemas.microsoft.com/office/powerpoint/2010/main" val="27727392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Conclusion</a:t>
            </a:r>
          </a:p>
        </p:txBody>
      </p:sp>
      <p:sp>
        <p:nvSpPr>
          <p:cNvPr id="5" name="Subtitle 4">
            <a:extLst>
              <a:ext uri="{FF2B5EF4-FFF2-40B4-BE49-F238E27FC236}">
                <a16:creationId xmlns:a16="http://schemas.microsoft.com/office/drawing/2014/main" id="{F1DAFDE5-CAE6-9F49-8280-7F6A232630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4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Conclusion</a:t>
            </a:r>
            <a:endParaRPr lang="en-US" dirty="0"/>
          </a:p>
        </p:txBody>
      </p:sp>
      <p:graphicFrame>
        <p:nvGraphicFramePr>
          <p:cNvPr id="6" name="Content Placeholder 5">
            <a:extLst>
              <a:ext uri="{FF2B5EF4-FFF2-40B4-BE49-F238E27FC236}">
                <a16:creationId xmlns:a16="http://schemas.microsoft.com/office/drawing/2014/main" id="{AFB14554-ABC1-7F47-8B80-2CBCE66A5BB7}"/>
              </a:ext>
            </a:extLst>
          </p:cNvPr>
          <p:cNvGraphicFramePr>
            <a:graphicFrameLocks noGrp="1"/>
          </p:cNvGraphicFramePr>
          <p:nvPr>
            <p:ph idx="1"/>
            <p:extLst>
              <p:ext uri="{D42A27DB-BD31-4B8C-83A1-F6EECF244321}">
                <p14:modId xmlns:p14="http://schemas.microsoft.com/office/powerpoint/2010/main" val="3355340821"/>
              </p:ext>
            </p:extLst>
          </p:nvPr>
        </p:nvGraphicFramePr>
        <p:xfrm>
          <a:off x="275724" y="1311999"/>
          <a:ext cx="8499308" cy="5361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763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Lessons Coming Soon!</a:t>
            </a:r>
            <a:br>
              <a:rPr lang="en-US" dirty="0"/>
            </a:br>
            <a:r>
              <a:rPr lang="en-US" sz="2200" dirty="0">
                <a:hlinkClick r:id="rId3"/>
              </a:rPr>
              <a:t>www.stalkingawareness.org</a:t>
            </a:r>
            <a:endParaRPr lang="en-US" sz="2200" dirty="0"/>
          </a:p>
        </p:txBody>
      </p:sp>
      <p:sp>
        <p:nvSpPr>
          <p:cNvPr id="3" name="Content Placeholder 2"/>
          <p:cNvSpPr>
            <a:spLocks noGrp="1"/>
          </p:cNvSpPr>
          <p:nvPr>
            <p:ph idx="1"/>
          </p:nvPr>
        </p:nvSpPr>
        <p:spPr/>
        <p:txBody>
          <a:bodyPr/>
          <a:lstStyle/>
          <a:p>
            <a:r>
              <a:rPr lang="en-US" dirty="0"/>
              <a:t>Stalking and Domestic Violence</a:t>
            </a:r>
          </a:p>
          <a:p>
            <a:r>
              <a:rPr lang="en-US" dirty="0"/>
              <a:t>Stalking and Sexual Assault</a:t>
            </a:r>
          </a:p>
          <a:p>
            <a:r>
              <a:rPr lang="en-US" dirty="0"/>
              <a:t>Crisis Intervention and Advocacy for Stalking Victims</a:t>
            </a:r>
          </a:p>
          <a:p>
            <a:endParaRPr lang="en-US" dirty="0"/>
          </a:p>
          <a:p>
            <a:pPr lvl="1"/>
            <a:endParaRPr lang="en-US" dirty="0"/>
          </a:p>
        </p:txBody>
      </p:sp>
      <p:sp>
        <p:nvSpPr>
          <p:cNvPr id="6" name="Title 1"/>
          <p:cNvSpPr txBox="1">
            <a:spLocks/>
          </p:cNvSpPr>
          <p:nvPr/>
        </p:nvSpPr>
        <p:spPr>
          <a:xfrm>
            <a:off x="275573" y="1506848"/>
            <a:ext cx="7503530" cy="872836"/>
          </a:xfrm>
          <a:prstGeom prst="rect">
            <a:avLst/>
          </a:prstGeom>
        </p:spPr>
        <p:txBody>
          <a:bodyPr vert="horz" lIns="68580" tIns="34290" rIns="68580" bIns="34290" rtlCol="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000" b="1" i="0" u="none" strike="noStrike" cap="none">
                <a:solidFill>
                  <a:srgbClr val="002060"/>
                </a:solidFill>
                <a:latin typeface="+mj-lt"/>
                <a:ea typeface="Arial"/>
                <a:cs typeface="Arial"/>
                <a:sym typeface="Arial"/>
              </a:defRPr>
            </a:lvl1pPr>
          </a:lstStyle>
          <a:p>
            <a:pPr marL="428625" indent="-428625">
              <a:buFont typeface="Arial" panose="020B0604020202020204" pitchFamily="34" charset="0"/>
              <a:buChar char="•"/>
            </a:pPr>
            <a:endParaRPr lang="en-US" sz="2700" kern="0" dirty="0">
              <a:latin typeface="Brandon grotesque bold"/>
            </a:endParaRPr>
          </a:p>
        </p:txBody>
      </p:sp>
    </p:spTree>
    <p:extLst>
      <p:ext uri="{BB962C8B-B14F-4D97-AF65-F5344CB8AC3E}">
        <p14:creationId xmlns:p14="http://schemas.microsoft.com/office/powerpoint/2010/main" val="3662339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123"/>
            <a:ext cx="7886700" cy="1325563"/>
          </a:xfrm>
        </p:spPr>
        <p:txBody>
          <a:bodyPr/>
          <a:lstStyle/>
          <a:p>
            <a:r>
              <a:rPr lang="en-US" dirty="0" smtClean="0"/>
              <a:t>Office of Violence Against Women</a:t>
            </a:r>
            <a:endParaRPr lang="en-US" dirty="0"/>
          </a:p>
        </p:txBody>
      </p:sp>
      <p:sp>
        <p:nvSpPr>
          <p:cNvPr id="3" name="Content Placeholder 2"/>
          <p:cNvSpPr>
            <a:spLocks noGrp="1"/>
          </p:cNvSpPr>
          <p:nvPr>
            <p:ph idx="1"/>
          </p:nvPr>
        </p:nvSpPr>
        <p:spPr/>
        <p:txBody>
          <a:bodyPr/>
          <a:lstStyle/>
          <a:p>
            <a:pPr marL="0" indent="0">
              <a:buNone/>
            </a:pPr>
            <a:r>
              <a:rPr lang="en-US" dirty="0"/>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spTree>
    <p:extLst>
      <p:ext uri="{BB962C8B-B14F-4D97-AF65-F5344CB8AC3E}">
        <p14:creationId xmlns:p14="http://schemas.microsoft.com/office/powerpoint/2010/main" val="351773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Session Overview</a:t>
            </a:r>
            <a:endParaRPr lang="en-US" dirty="0"/>
          </a:p>
        </p:txBody>
      </p:sp>
      <p:sp>
        <p:nvSpPr>
          <p:cNvPr id="5" name="Content Placeholder 4"/>
          <p:cNvSpPr>
            <a:spLocks noGrp="1"/>
          </p:cNvSpPr>
          <p:nvPr>
            <p:ph idx="1"/>
          </p:nvPr>
        </p:nvSpPr>
        <p:spPr/>
        <p:txBody>
          <a:bodyPr/>
          <a:lstStyle/>
          <a:p>
            <a:endParaRPr lang="en-US" dirty="0">
              <a:latin typeface="Brandon Grotesque Medium" panose="020B0603020203060202" pitchFamily="34" charset="0"/>
            </a:endParaRPr>
          </a:p>
          <a:p>
            <a:r>
              <a:rPr lang="en-US" dirty="0">
                <a:latin typeface="Brandon Grotesque Medium" panose="020B0603020203060202" pitchFamily="34" charset="0"/>
              </a:rPr>
              <a:t>Defining Stalking</a:t>
            </a:r>
          </a:p>
          <a:p>
            <a:r>
              <a:rPr lang="en-US" dirty="0">
                <a:latin typeface="Brandon Grotesque Medium" panose="020B0603020203060202" pitchFamily="34" charset="0"/>
              </a:rPr>
              <a:t>Identifying a Pattern of Behavior</a:t>
            </a:r>
          </a:p>
          <a:p>
            <a:r>
              <a:rPr lang="en-US" dirty="0">
                <a:latin typeface="Brandon Grotesque Medium" panose="020B0603020203060202" pitchFamily="34" charset="0"/>
              </a:rPr>
              <a:t>Prevalence, Dynamics and Behaviors</a:t>
            </a:r>
          </a:p>
          <a:p>
            <a:r>
              <a:rPr lang="en-US" dirty="0">
                <a:latin typeface="Brandon Grotesque Medium" panose="020B0603020203060202" pitchFamily="34" charset="0"/>
              </a:rPr>
              <a:t>Co-occurrence with Other Crimes</a:t>
            </a:r>
          </a:p>
          <a:p>
            <a:endParaRPr lang="en-US" dirty="0">
              <a:latin typeface="Brandon Grotesque Medium" panose="020B0603020203060202" pitchFamily="34" charset="0"/>
            </a:endParaRPr>
          </a:p>
        </p:txBody>
      </p:sp>
    </p:spTree>
    <p:extLst>
      <p:ext uri="{BB962C8B-B14F-4D97-AF65-F5344CB8AC3E}">
        <p14:creationId xmlns:p14="http://schemas.microsoft.com/office/powerpoint/2010/main" val="3653273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1C7876E-46E6-1545-A525-4675A8AD379F}"/>
              </a:ext>
            </a:extLst>
          </p:cNvPr>
          <p:cNvGraphicFramePr>
            <a:graphicFrameLocks noGrp="1"/>
          </p:cNvGraphicFramePr>
          <p:nvPr>
            <p:ph sz="quarter" idx="4294967295"/>
            <p:extLst/>
          </p:nvPr>
        </p:nvGraphicFramePr>
        <p:xfrm>
          <a:off x="293914" y="1424354"/>
          <a:ext cx="8340132" cy="543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3043" y="158261"/>
            <a:ext cx="5482741" cy="1055077"/>
          </a:xfrm>
          <a:prstGeom prst="rect">
            <a:avLst/>
          </a:prstGeom>
        </p:spPr>
      </p:pic>
    </p:spTree>
    <p:extLst>
      <p:ext uri="{BB962C8B-B14F-4D97-AF65-F5344CB8AC3E}">
        <p14:creationId xmlns:p14="http://schemas.microsoft.com/office/powerpoint/2010/main" val="309657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t>www.StalkingAwareness.org</a:t>
            </a:r>
          </a:p>
        </p:txBody>
      </p:sp>
      <p:sp>
        <p:nvSpPr>
          <p:cNvPr id="3" name="Content Placeholder 2"/>
          <p:cNvSpPr>
            <a:spLocks noGrp="1"/>
          </p:cNvSpPr>
          <p:nvPr>
            <p:ph idx="1"/>
          </p:nvPr>
        </p:nvSpPr>
        <p:spPr>
          <a:xfrm>
            <a:off x="0" y="1825625"/>
            <a:ext cx="9144000" cy="4351338"/>
          </a:xfrm>
        </p:spPr>
        <p:txBody>
          <a:bodyPr/>
          <a:lstStyle/>
          <a:p>
            <a:pPr lvl="1" algn="ctr"/>
            <a:r>
              <a:rPr lang="en-US" sz="3600" dirty="0"/>
              <a:t>Training modules</a:t>
            </a:r>
          </a:p>
          <a:p>
            <a:pPr lvl="1" algn="ctr"/>
            <a:r>
              <a:rPr lang="en-US" sz="3600" dirty="0"/>
              <a:t>Victim resources</a:t>
            </a:r>
          </a:p>
          <a:p>
            <a:pPr lvl="1" algn="ctr"/>
            <a:r>
              <a:rPr lang="en-US" sz="3600" dirty="0"/>
              <a:t>Practitioner guides</a:t>
            </a:r>
          </a:p>
          <a:p>
            <a:pPr lvl="1" algn="ctr"/>
            <a:r>
              <a:rPr lang="en-US" sz="3600" dirty="0"/>
              <a:t>Webinars</a:t>
            </a:r>
          </a:p>
          <a:p>
            <a:pPr lvl="1"/>
            <a:endParaRPr lang="en-US" dirty="0"/>
          </a:p>
        </p:txBody>
      </p:sp>
      <p:sp>
        <p:nvSpPr>
          <p:cNvPr id="10" name="TextBox 9">
            <a:extLst>
              <a:ext uri="{FF2B5EF4-FFF2-40B4-BE49-F238E27FC236}">
                <a16:creationId xmlns:a16="http://schemas.microsoft.com/office/drawing/2014/main" id="{3A38E44A-7489-A14D-B9FC-FC6A0BF76FBE}"/>
              </a:ext>
            </a:extLst>
          </p:cNvPr>
          <p:cNvSpPr txBox="1"/>
          <p:nvPr/>
        </p:nvSpPr>
        <p:spPr>
          <a:xfrm>
            <a:off x="3401899" y="4461504"/>
            <a:ext cx="60883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u="none" dirty="0">
                <a:solidFill>
                  <a:srgbClr val="163259"/>
                </a:solidFill>
                <a:latin typeface="Brandon grotesque bold"/>
              </a:rPr>
              <a:t>@</a:t>
            </a:r>
            <a:r>
              <a:rPr lang="en-US" sz="4400" b="0" u="none" dirty="0" err="1">
                <a:solidFill>
                  <a:srgbClr val="163259"/>
                </a:solidFill>
                <a:latin typeface="Brandon grotesque bold"/>
              </a:rPr>
              <a:t>followuslegally</a:t>
            </a:r>
            <a:endParaRPr lang="en-US" sz="4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6DAD657F-A792-DD42-8B89-4E08604E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009" y="4537140"/>
            <a:ext cx="700766" cy="6938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090" y="4528734"/>
            <a:ext cx="702211" cy="70221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352" y="4642172"/>
            <a:ext cx="466928" cy="46692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3090" y="5594895"/>
            <a:ext cx="5482741" cy="1055077"/>
          </a:xfrm>
          <a:prstGeom prst="rect">
            <a:avLst/>
          </a:prstGeom>
        </p:spPr>
      </p:pic>
    </p:spTree>
    <p:extLst>
      <p:ext uri="{BB962C8B-B14F-4D97-AF65-F5344CB8AC3E}">
        <p14:creationId xmlns:p14="http://schemas.microsoft.com/office/powerpoint/2010/main" val="187340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Defining Stalking</a:t>
            </a:r>
            <a:endParaRPr lang="en-US" dirty="0"/>
          </a:p>
        </p:txBody>
      </p:sp>
      <p:sp>
        <p:nvSpPr>
          <p:cNvPr id="5" name="Subtitle 4">
            <a:extLst>
              <a:ext uri="{FF2B5EF4-FFF2-40B4-BE49-F238E27FC236}">
                <a16:creationId xmlns:a16="http://schemas.microsoft.com/office/drawing/2014/main" id="{3AEC8E03-A2EF-5745-9DC0-B4F9D4484D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57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Stalking is a Crime</a:t>
            </a:r>
            <a:endParaRPr lang="en-US" dirty="0"/>
          </a:p>
        </p:txBody>
      </p:sp>
      <p:graphicFrame>
        <p:nvGraphicFramePr>
          <p:cNvPr id="10" name="Diagram 9"/>
          <p:cNvGraphicFramePr/>
          <p:nvPr>
            <p:extLst>
              <p:ext uri="{D42A27DB-BD31-4B8C-83A1-F6EECF244321}">
                <p14:modId xmlns:p14="http://schemas.microsoft.com/office/powerpoint/2010/main" val="3925051468"/>
              </p:ext>
            </p:extLst>
          </p:nvPr>
        </p:nvGraphicFramePr>
        <p:xfrm>
          <a:off x="-57150" y="1124044"/>
          <a:ext cx="92011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84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Definition</a:t>
            </a:r>
            <a:endParaRPr lang="en-US" dirty="0"/>
          </a:p>
        </p:txBody>
      </p:sp>
      <p:sp>
        <p:nvSpPr>
          <p:cNvPr id="7" name="Rectangle 6"/>
          <p:cNvSpPr/>
          <p:nvPr/>
        </p:nvSpPr>
        <p:spPr>
          <a:xfrm>
            <a:off x="778476" y="2427437"/>
            <a:ext cx="7957751" cy="2123658"/>
          </a:xfrm>
          <a:prstGeom prst="rect">
            <a:avLst/>
          </a:prstGeom>
        </p:spPr>
        <p:txBody>
          <a:bodyPr wrap="square">
            <a:spAutoFit/>
          </a:bodyPr>
          <a:lstStyle/>
          <a:p>
            <a:r>
              <a:rPr lang="en-US" sz="4400" dirty="0">
                <a:solidFill>
                  <a:srgbClr val="002D59"/>
                </a:solidFill>
                <a:latin typeface="Brandon Grotesque Medium" panose="020B0603020203060202" pitchFamily="34" charset="0"/>
              </a:rPr>
              <a:t>A pattern of behavior directed at a specific person that would cause a reasonable person to feel fear.</a:t>
            </a:r>
          </a:p>
        </p:txBody>
      </p:sp>
      <p:sp>
        <p:nvSpPr>
          <p:cNvPr id="8" name="Content Placeholder 2"/>
          <p:cNvSpPr txBox="1">
            <a:spLocks/>
          </p:cNvSpPr>
          <p:nvPr/>
        </p:nvSpPr>
        <p:spPr>
          <a:xfrm>
            <a:off x="794084" y="1459496"/>
            <a:ext cx="6172200" cy="672227"/>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57175" marR="0" lvl="0" indent="-257175" algn="l" defTabSz="514350" rtl="0" eaLnBrk="1" fontAlgn="auto" latinLnBrk="0" hangingPunct="1">
              <a:lnSpc>
                <a:spcPct val="90000"/>
              </a:lnSpc>
              <a:spcBef>
                <a:spcPts val="563"/>
              </a:spcBef>
              <a:spcAft>
                <a:spcPts val="0"/>
              </a:spcAft>
              <a:buClr>
                <a:schemeClr val="tx1"/>
              </a:buClr>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642938" marR="0" lvl="2"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900113" marR="0" lvl="3"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1157288" marR="0" lvl="4"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4800" b="1" dirty="0">
                <a:solidFill>
                  <a:srgbClr val="002D59"/>
                </a:solidFill>
                <a:latin typeface="Brandon Grotesque Regular"/>
              </a:rPr>
              <a:t>Stalking:</a:t>
            </a:r>
            <a:br>
              <a:rPr lang="en-US" sz="4800" b="1" dirty="0">
                <a:solidFill>
                  <a:srgbClr val="002D59"/>
                </a:solidFill>
                <a:latin typeface="Brandon Grotesque Regular"/>
              </a:rPr>
            </a:br>
            <a:endParaRPr lang="en-US" sz="4800" b="1" dirty="0"/>
          </a:p>
        </p:txBody>
      </p:sp>
    </p:spTree>
    <p:extLst>
      <p:ext uri="{BB962C8B-B14F-4D97-AF65-F5344CB8AC3E}">
        <p14:creationId xmlns:p14="http://schemas.microsoft.com/office/powerpoint/2010/main" val="3838882402"/>
      </p:ext>
    </p:extLst>
  </p:cSld>
  <p:clrMapOvr>
    <a:masterClrMapping/>
  </p:clrMapOvr>
</p:sld>
</file>

<file path=ppt/theme/theme1.xml><?xml version="1.0" encoding="utf-8"?>
<a:theme xmlns:a="http://schemas.openxmlformats.org/drawingml/2006/main" name="SPAR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C template.pptx" id="{295D38CF-008E-4F5E-9B44-522D31B4A54D}" vid="{69746026-8C01-4C10-9063-2B652A380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6768</TotalTime>
  <Words>4771</Words>
  <Application>Microsoft Office PowerPoint</Application>
  <PresentationFormat>On-screen Show (4:3)</PresentationFormat>
  <Paragraphs>616</Paragraphs>
  <Slides>61</Slides>
  <Notes>61</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82" baseType="lpstr">
      <vt:lpstr>ＭＳ Ｐゴシック</vt:lpstr>
      <vt:lpstr>Arial</vt:lpstr>
      <vt:lpstr>Bookman Old Style</vt:lpstr>
      <vt:lpstr>Brandon gothic normal</vt:lpstr>
      <vt:lpstr>Brandon Grotesque Bold</vt:lpstr>
      <vt:lpstr>Brandon Grotesque Bold</vt:lpstr>
      <vt:lpstr>Brandon grotesque medium</vt:lpstr>
      <vt:lpstr>Brandon grotesque medium</vt:lpstr>
      <vt:lpstr>Brandon Grotesque Regular</vt:lpstr>
      <vt:lpstr>Brandon Grotesque Regular</vt:lpstr>
      <vt:lpstr>Brandon Grotesque Reguular</vt:lpstr>
      <vt:lpstr>Brandonn grotesque regular</vt:lpstr>
      <vt:lpstr>Calibri</vt:lpstr>
      <vt:lpstr>Calibri Light</vt:lpstr>
      <vt:lpstr>Franklin Gothic Medium</vt:lpstr>
      <vt:lpstr>Lato</vt:lpstr>
      <vt:lpstr>Lucida Grande</vt:lpstr>
      <vt:lpstr>News Gothic MT</vt:lpstr>
      <vt:lpstr>Times New Roman</vt:lpstr>
      <vt:lpstr>SPARC template</vt:lpstr>
      <vt:lpstr>Worksheet</vt:lpstr>
      <vt:lpstr>Stalking</vt:lpstr>
      <vt:lpstr>Renee Sue O’Neal: Victim Statement</vt:lpstr>
      <vt:lpstr>Renee Sue O’Neal (1982 - 2017)</vt:lpstr>
      <vt:lpstr>Stalking Prevalence and Risks</vt:lpstr>
      <vt:lpstr>Today’s Objectives</vt:lpstr>
      <vt:lpstr>Session Overview</vt:lpstr>
      <vt:lpstr>Defining Stalking</vt:lpstr>
      <vt:lpstr>Stalking is a Crime</vt:lpstr>
      <vt:lpstr>Behavioral Definition</vt:lpstr>
      <vt:lpstr>Behavioral Definition</vt:lpstr>
      <vt:lpstr>A Pattern of Behavior…</vt:lpstr>
      <vt:lpstr>…Directed at a Specific Person…</vt:lpstr>
      <vt:lpstr>PowerPoint Presentation</vt:lpstr>
      <vt:lpstr>What’s so Scary?</vt:lpstr>
      <vt:lpstr>Context is Critical</vt:lpstr>
      <vt:lpstr>What Might Stalkers Say?</vt:lpstr>
      <vt:lpstr>Victim Responses: Is it Fear?</vt:lpstr>
      <vt:lpstr>PowerPoint Presentation</vt:lpstr>
      <vt:lpstr>Identifying a Course of Conduct</vt:lpstr>
      <vt:lpstr>Identifying Course of Conduct</vt:lpstr>
      <vt:lpstr>Group Activity</vt:lpstr>
      <vt:lpstr>SLII Examples</vt:lpstr>
      <vt:lpstr>PowerPoint Presentation</vt:lpstr>
      <vt:lpstr>Stalking Behaviors</vt:lpstr>
      <vt:lpstr>PowerPoint Presentation</vt:lpstr>
      <vt:lpstr>Multiple Behaviors</vt:lpstr>
      <vt:lpstr>Prevalence and Perpetrators</vt:lpstr>
      <vt:lpstr>Prevalence of Stalking</vt:lpstr>
      <vt:lpstr>Prevalence in a Lifetime</vt:lpstr>
      <vt:lpstr>Victims</vt:lpstr>
      <vt:lpstr>Stalking Risk</vt:lpstr>
      <vt:lpstr>Perpetrators</vt:lpstr>
      <vt:lpstr>Relationships</vt:lpstr>
      <vt:lpstr>Victim and Offender Relationships</vt:lpstr>
      <vt:lpstr>Why Do They Stalk?</vt:lpstr>
      <vt:lpstr>Co-Occurring Crimes</vt:lpstr>
      <vt:lpstr>Co-Occurring Crimes with Stalking Cases</vt:lpstr>
      <vt:lpstr>Identity Theft</vt:lpstr>
      <vt:lpstr>Stalking and  Domestic Violence</vt:lpstr>
      <vt:lpstr>Point When Stalking Occurs</vt:lpstr>
      <vt:lpstr>PowerPoint Presentation</vt:lpstr>
      <vt:lpstr>Intimate Partner Stalkers   Increased Risk for Victims</vt:lpstr>
      <vt:lpstr>PowerPoint Presentation</vt:lpstr>
      <vt:lpstr>Lethality Risks</vt:lpstr>
      <vt:lpstr>Stalking and Sexual Violence</vt:lpstr>
      <vt:lpstr>Intersections of Sexual Violence and Stalking</vt:lpstr>
      <vt:lpstr>Craigslist Case</vt:lpstr>
      <vt:lpstr>Grooming for Sexual Assault as Stalking</vt:lpstr>
      <vt:lpstr>Repeat Campus Sexual Assault Perpetrators Often Premeditated Rape</vt:lpstr>
      <vt:lpstr>Addressing Stalking</vt:lpstr>
      <vt:lpstr>Documentation</vt:lpstr>
      <vt:lpstr>Documentation Log</vt:lpstr>
      <vt:lpstr>Safety Planning</vt:lpstr>
      <vt:lpstr>SHARP Assessment</vt:lpstr>
      <vt:lpstr>The threat level is never fixed. Risks change over time and must be constantly assessed. </vt:lpstr>
      <vt:lpstr>Conclusion</vt:lpstr>
      <vt:lpstr>Conclusion</vt:lpstr>
      <vt:lpstr>More Lessons Coming Soon! www.stalkingawareness.org</vt:lpstr>
      <vt:lpstr>Office of Violence Against Women</vt:lpstr>
      <vt:lpstr>PowerPoint Presentation</vt:lpstr>
      <vt:lpstr>www.StalkingAwareness.org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Christina Supinski</dc:creator>
  <cp:lastModifiedBy>Dana Fleitman</cp:lastModifiedBy>
  <cp:revision>127</cp:revision>
  <dcterms:created xsi:type="dcterms:W3CDTF">2018-07-19T16:48:33Z</dcterms:created>
  <dcterms:modified xsi:type="dcterms:W3CDTF">2019-11-19T18:36:50Z</dcterms:modified>
</cp:coreProperties>
</file>